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4"/>
    <p:sldMasterId id="2147483654" r:id="rId5"/>
    <p:sldMasterId id="2147483659" r:id="rId6"/>
  </p:sldMasterIdLst>
  <p:notesMasterIdLst>
    <p:notesMasterId r:id="rId37"/>
  </p:notesMasterIdLst>
  <p:handoutMasterIdLst>
    <p:handoutMasterId r:id="rId38"/>
  </p:handoutMasterIdLst>
  <p:sldIdLst>
    <p:sldId id="265" r:id="rId7"/>
    <p:sldId id="270" r:id="rId8"/>
    <p:sldId id="271" r:id="rId9"/>
    <p:sldId id="301" r:id="rId10"/>
    <p:sldId id="272" r:id="rId11"/>
    <p:sldId id="296" r:id="rId12"/>
    <p:sldId id="297" r:id="rId13"/>
    <p:sldId id="298" r:id="rId14"/>
    <p:sldId id="300" r:id="rId15"/>
    <p:sldId id="273" r:id="rId16"/>
    <p:sldId id="274" r:id="rId17"/>
    <p:sldId id="294" r:id="rId18"/>
    <p:sldId id="295" r:id="rId19"/>
    <p:sldId id="275" r:id="rId20"/>
    <p:sldId id="276" r:id="rId21"/>
    <p:sldId id="284" r:id="rId22"/>
    <p:sldId id="285" r:id="rId23"/>
    <p:sldId id="277" r:id="rId24"/>
    <p:sldId id="278" r:id="rId25"/>
    <p:sldId id="286" r:id="rId26"/>
    <p:sldId id="293" r:id="rId27"/>
    <p:sldId id="279" r:id="rId28"/>
    <p:sldId id="282" r:id="rId29"/>
    <p:sldId id="290" r:id="rId30"/>
    <p:sldId id="287" r:id="rId31"/>
    <p:sldId id="289" r:id="rId32"/>
    <p:sldId id="283" r:id="rId33"/>
    <p:sldId id="291" r:id="rId34"/>
    <p:sldId id="292" r:id="rId35"/>
    <p:sldId id="26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LUS Segolene" initials="GS" lastIdx="1" clrIdx="0">
    <p:extLst>
      <p:ext uri="{19B8F6BF-5375-455C-9EA6-DF929625EA0E}">
        <p15:presenceInfo xmlns:p15="http://schemas.microsoft.com/office/powerpoint/2012/main" userId="S-1-5-21-861567501-1417001333-682003330-6759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736"/>
    <a:srgbClr val="15769C"/>
    <a:srgbClr val="003160"/>
    <a:srgbClr val="26BAD9"/>
    <a:srgbClr val="003161"/>
    <a:srgbClr val="8497B0"/>
    <a:srgbClr val="00BF00"/>
    <a:srgbClr val="862069"/>
    <a:srgbClr val="811863"/>
    <a:srgbClr val="C40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42F2A6-E8BD-4B59-9462-5F922072754E}" v="7" dt="2025-11-12T20:19:26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81" autoAdjust="0"/>
    <p:restoredTop sz="86837" autoAdjust="0"/>
  </p:normalViewPr>
  <p:slideViewPr>
    <p:cSldViewPr snapToGrid="0">
      <p:cViewPr varScale="1">
        <p:scale>
          <a:sx n="133" d="100"/>
          <a:sy n="133" d="100"/>
        </p:scale>
        <p:origin x="80" y="700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067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chka Roffe" userId="a9e2d130-8b01-40f5-be90-a3bb157e8a22" providerId="ADAL" clId="{659B48FB-6CC5-4C1D-ABB2-89694BF6BCAF}"/>
    <pc:docChg chg="undo custSel modSld">
      <pc:chgData name="Joschka Roffe" userId="a9e2d130-8b01-40f5-be90-a3bb157e8a22" providerId="ADAL" clId="{659B48FB-6CC5-4C1D-ABB2-89694BF6BCAF}" dt="2025-11-12T20:19:28.768" v="189" actId="167"/>
      <pc:docMkLst>
        <pc:docMk/>
      </pc:docMkLst>
      <pc:sldChg chg="modSp mod">
        <pc:chgData name="Joschka Roffe" userId="a9e2d130-8b01-40f5-be90-a3bb157e8a22" providerId="ADAL" clId="{659B48FB-6CC5-4C1D-ABB2-89694BF6BCAF}" dt="2025-11-12T20:14:06.836" v="30" actId="20577"/>
        <pc:sldMkLst>
          <pc:docMk/>
          <pc:sldMk cId="1477214997" sldId="265"/>
        </pc:sldMkLst>
        <pc:spChg chg="mod">
          <ac:chgData name="Joschka Roffe" userId="a9e2d130-8b01-40f5-be90-a3bb157e8a22" providerId="ADAL" clId="{659B48FB-6CC5-4C1D-ABB2-89694BF6BCAF}" dt="2025-11-12T20:14:06.836" v="30" actId="20577"/>
          <ac:spMkLst>
            <pc:docMk/>
            <pc:sldMk cId="1477214997" sldId="265"/>
            <ac:spMk id="3" creationId="{00000000-0000-0000-0000-000000000000}"/>
          </ac:spMkLst>
        </pc:spChg>
      </pc:sldChg>
      <pc:sldChg chg="modSp mod">
        <pc:chgData name="Joschka Roffe" userId="a9e2d130-8b01-40f5-be90-a3bb157e8a22" providerId="ADAL" clId="{659B48FB-6CC5-4C1D-ABB2-89694BF6BCAF}" dt="2025-11-12T20:16:33.141" v="159" actId="20577"/>
        <pc:sldMkLst>
          <pc:docMk/>
          <pc:sldMk cId="2292022037" sldId="296"/>
        </pc:sldMkLst>
        <pc:spChg chg="mod">
          <ac:chgData name="Joschka Roffe" userId="a9e2d130-8b01-40f5-be90-a3bb157e8a22" providerId="ADAL" clId="{659B48FB-6CC5-4C1D-ABB2-89694BF6BCAF}" dt="2025-11-12T20:16:33.141" v="159" actId="20577"/>
          <ac:spMkLst>
            <pc:docMk/>
            <pc:sldMk cId="2292022037" sldId="296"/>
            <ac:spMk id="2" creationId="{23E2FFBE-08E6-C048-9752-B611688B7B31}"/>
          </ac:spMkLst>
        </pc:spChg>
        <pc:spChg chg="mod">
          <ac:chgData name="Joschka Roffe" userId="a9e2d130-8b01-40f5-be90-a3bb157e8a22" providerId="ADAL" clId="{659B48FB-6CC5-4C1D-ABB2-89694BF6BCAF}" dt="2025-11-12T20:16:17.010" v="139" actId="14100"/>
          <ac:spMkLst>
            <pc:docMk/>
            <pc:sldMk cId="2292022037" sldId="296"/>
            <ac:spMk id="8" creationId="{D07532A2-0C1C-71F3-B62C-3B26FA5970B5}"/>
          </ac:spMkLst>
        </pc:spChg>
      </pc:sldChg>
      <pc:sldChg chg="addSp delSp modSp mod">
        <pc:chgData name="Joschka Roffe" userId="a9e2d130-8b01-40f5-be90-a3bb157e8a22" providerId="ADAL" clId="{659B48FB-6CC5-4C1D-ABB2-89694BF6BCAF}" dt="2025-11-12T20:19:15.723" v="183" actId="1076"/>
        <pc:sldMkLst>
          <pc:docMk/>
          <pc:sldMk cId="39303622" sldId="297"/>
        </pc:sldMkLst>
        <pc:spChg chg="mod">
          <ac:chgData name="Joschka Roffe" userId="a9e2d130-8b01-40f5-be90-a3bb157e8a22" providerId="ADAL" clId="{659B48FB-6CC5-4C1D-ABB2-89694BF6BCAF}" dt="2025-11-12T20:16:56.548" v="173" actId="20577"/>
          <ac:spMkLst>
            <pc:docMk/>
            <pc:sldMk cId="39303622" sldId="297"/>
            <ac:spMk id="12" creationId="{95D2AA75-C97D-20F5-6EDF-311FA71BA150}"/>
          </ac:spMkLst>
        </pc:spChg>
        <pc:picChg chg="add mod">
          <ac:chgData name="Joschka Roffe" userId="a9e2d130-8b01-40f5-be90-a3bb157e8a22" providerId="ADAL" clId="{659B48FB-6CC5-4C1D-ABB2-89694BF6BCAF}" dt="2025-11-12T20:19:15.723" v="183" actId="1076"/>
          <ac:picMkLst>
            <pc:docMk/>
            <pc:sldMk cId="39303622" sldId="297"/>
            <ac:picMk id="4" creationId="{6238E821-C33C-3E56-884F-966D4FF6B0E5}"/>
          </ac:picMkLst>
        </pc:picChg>
        <pc:picChg chg="del">
          <ac:chgData name="Joschka Roffe" userId="a9e2d130-8b01-40f5-be90-a3bb157e8a22" providerId="ADAL" clId="{659B48FB-6CC5-4C1D-ABB2-89694BF6BCAF}" dt="2025-11-12T20:18:57.018" v="181" actId="478"/>
          <ac:picMkLst>
            <pc:docMk/>
            <pc:sldMk cId="39303622" sldId="297"/>
            <ac:picMk id="11" creationId="{7F6F76A0-E514-2062-9674-504C9753DDF4}"/>
          </ac:picMkLst>
        </pc:picChg>
      </pc:sldChg>
      <pc:sldChg chg="addSp delSp modSp mod">
        <pc:chgData name="Joschka Roffe" userId="a9e2d130-8b01-40f5-be90-a3bb157e8a22" providerId="ADAL" clId="{659B48FB-6CC5-4C1D-ABB2-89694BF6BCAF}" dt="2025-11-12T20:19:23.480" v="186" actId="167"/>
        <pc:sldMkLst>
          <pc:docMk/>
          <pc:sldMk cId="4136653519" sldId="298"/>
        </pc:sldMkLst>
        <pc:spChg chg="del">
          <ac:chgData name="Joschka Roffe" userId="a9e2d130-8b01-40f5-be90-a3bb157e8a22" providerId="ADAL" clId="{659B48FB-6CC5-4C1D-ABB2-89694BF6BCAF}" dt="2025-11-12T20:17:18.482" v="174" actId="478"/>
          <ac:spMkLst>
            <pc:docMk/>
            <pc:sldMk cId="4136653519" sldId="298"/>
            <ac:spMk id="6" creationId="{A5E6B15F-161A-70DD-CE53-AA981941B0A7}"/>
          </ac:spMkLst>
        </pc:spChg>
        <pc:spChg chg="add mod">
          <ac:chgData name="Joschka Roffe" userId="a9e2d130-8b01-40f5-be90-a3bb157e8a22" providerId="ADAL" clId="{659B48FB-6CC5-4C1D-ABB2-89694BF6BCAF}" dt="2025-11-12T20:17:18.918" v="175"/>
          <ac:spMkLst>
            <pc:docMk/>
            <pc:sldMk cId="4136653519" sldId="298"/>
            <ac:spMk id="7" creationId="{204ECFB2-2951-D88D-0DFB-E9873B1BB9BA}"/>
          </ac:spMkLst>
        </pc:spChg>
        <pc:picChg chg="add mod ord">
          <ac:chgData name="Joschka Roffe" userId="a9e2d130-8b01-40f5-be90-a3bb157e8a22" providerId="ADAL" clId="{659B48FB-6CC5-4C1D-ABB2-89694BF6BCAF}" dt="2025-11-12T20:19:23.480" v="186" actId="167"/>
          <ac:picMkLst>
            <pc:docMk/>
            <pc:sldMk cId="4136653519" sldId="298"/>
            <ac:picMk id="9" creationId="{50A26B4A-9F81-0E13-9545-E8C5F39E8570}"/>
          </ac:picMkLst>
        </pc:picChg>
        <pc:picChg chg="del">
          <ac:chgData name="Joschka Roffe" userId="a9e2d130-8b01-40f5-be90-a3bb157e8a22" providerId="ADAL" clId="{659B48FB-6CC5-4C1D-ABB2-89694BF6BCAF}" dt="2025-11-12T20:19:21.129" v="184" actId="478"/>
          <ac:picMkLst>
            <pc:docMk/>
            <pc:sldMk cId="4136653519" sldId="298"/>
            <ac:picMk id="11" creationId="{1DA06518-EBC6-7819-8EEA-C6982F5DF338}"/>
          </ac:picMkLst>
        </pc:picChg>
      </pc:sldChg>
      <pc:sldChg chg="addSp delSp modSp mod">
        <pc:chgData name="Joschka Roffe" userId="a9e2d130-8b01-40f5-be90-a3bb157e8a22" providerId="ADAL" clId="{659B48FB-6CC5-4C1D-ABB2-89694BF6BCAF}" dt="2025-11-12T20:19:28.768" v="189" actId="167"/>
        <pc:sldMkLst>
          <pc:docMk/>
          <pc:sldMk cId="396030563" sldId="300"/>
        </pc:sldMkLst>
        <pc:spChg chg="del">
          <ac:chgData name="Joschka Roffe" userId="a9e2d130-8b01-40f5-be90-a3bb157e8a22" providerId="ADAL" clId="{659B48FB-6CC5-4C1D-ABB2-89694BF6BCAF}" dt="2025-11-12T20:17:24.802" v="176" actId="478"/>
          <ac:spMkLst>
            <pc:docMk/>
            <pc:sldMk cId="396030563" sldId="300"/>
            <ac:spMk id="8" creationId="{A654C001-8D8C-57D5-3BD6-94A5BB7E7CFE}"/>
          </ac:spMkLst>
        </pc:spChg>
        <pc:spChg chg="add mod">
          <ac:chgData name="Joschka Roffe" userId="a9e2d130-8b01-40f5-be90-a3bb157e8a22" providerId="ADAL" clId="{659B48FB-6CC5-4C1D-ABB2-89694BF6BCAF}" dt="2025-11-12T20:17:25.156" v="177"/>
          <ac:spMkLst>
            <pc:docMk/>
            <pc:sldMk cId="396030563" sldId="300"/>
            <ac:spMk id="10" creationId="{3F5C73C8-9452-84BD-F2F6-3F0B5257BAB1}"/>
          </ac:spMkLst>
        </pc:spChg>
        <pc:picChg chg="del">
          <ac:chgData name="Joschka Roffe" userId="a9e2d130-8b01-40f5-be90-a3bb157e8a22" providerId="ADAL" clId="{659B48FB-6CC5-4C1D-ABB2-89694BF6BCAF}" dt="2025-11-12T20:19:26.052" v="187" actId="478"/>
          <ac:picMkLst>
            <pc:docMk/>
            <pc:sldMk cId="396030563" sldId="300"/>
            <ac:picMk id="11" creationId="{46BAA285-07DD-F82F-250B-F11F093279AA}"/>
          </ac:picMkLst>
        </pc:picChg>
        <pc:picChg chg="add mod ord">
          <ac:chgData name="Joschka Roffe" userId="a9e2d130-8b01-40f5-be90-a3bb157e8a22" providerId="ADAL" clId="{659B48FB-6CC5-4C1D-ABB2-89694BF6BCAF}" dt="2025-11-12T20:19:28.768" v="189" actId="167"/>
          <ac:picMkLst>
            <pc:docMk/>
            <pc:sldMk cId="396030563" sldId="300"/>
            <ac:picMk id="12" creationId="{EF387DE7-923B-FC48-DA72-C78437B0A44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466A2-40F2-4CEE-BE0B-F9419FD70EF3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3E049-7A95-4C61-BCF2-4F7C2A9450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641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6B2DA-8FAA-44EE-BA5D-AB79C0DC7996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E064B-C42F-4405-93FF-40EE15AEA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31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2620963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3352800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45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2620963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3352800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97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1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4368" y="2365611"/>
            <a:ext cx="3661722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Lorem ipsum </a:t>
            </a:r>
            <a:r>
              <a:rPr lang="en-GB" dirty="0" err="1">
                <a:solidFill>
                  <a:srgbClr val="003160"/>
                </a:solidFill>
              </a:rPr>
              <a:t>dolor</a:t>
            </a:r>
            <a:r>
              <a:rPr lang="en-GB" dirty="0">
                <a:solidFill>
                  <a:srgbClr val="003160"/>
                </a:solidFill>
              </a:rPr>
              <a:t> sit </a:t>
            </a:r>
            <a:r>
              <a:rPr lang="en-GB" dirty="0" err="1">
                <a:solidFill>
                  <a:srgbClr val="003160"/>
                </a:solidFill>
              </a:rPr>
              <a:t>amet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consectetur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adipiscing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elit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Morbi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efficitur</a:t>
            </a:r>
            <a:r>
              <a:rPr lang="en-GB" dirty="0">
                <a:solidFill>
                  <a:srgbClr val="003160"/>
                </a:solidFill>
              </a:rPr>
              <a:t> libero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 dui </a:t>
            </a:r>
            <a:r>
              <a:rPr lang="en-GB" dirty="0" err="1">
                <a:solidFill>
                  <a:srgbClr val="003160"/>
                </a:solidFill>
              </a:rPr>
              <a:t>consequat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ultricies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Nullam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interdum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nisl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mi gravida </a:t>
            </a:r>
            <a:r>
              <a:rPr lang="en-GB" dirty="0" err="1">
                <a:solidFill>
                  <a:srgbClr val="003160"/>
                </a:solidFill>
              </a:rPr>
              <a:t>faucibus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  <a:p>
            <a:r>
              <a:rPr lang="en-GB" dirty="0" err="1">
                <a:solidFill>
                  <a:srgbClr val="003160"/>
                </a:solidFill>
              </a:rPr>
              <a:t>Aliquam</a:t>
            </a:r>
            <a:r>
              <a:rPr lang="en-GB" dirty="0">
                <a:solidFill>
                  <a:srgbClr val="003160"/>
                </a:solidFill>
              </a:rPr>
              <a:t> convallis lacus </a:t>
            </a:r>
            <a:r>
              <a:rPr lang="en-GB" dirty="0" err="1">
                <a:solidFill>
                  <a:srgbClr val="003160"/>
                </a:solidFill>
              </a:rPr>
              <a:t>viverra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enim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ullamcorper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molestie</a:t>
            </a:r>
            <a:r>
              <a:rPr lang="en-GB" dirty="0">
                <a:solidFill>
                  <a:srgbClr val="003160"/>
                </a:solidFill>
              </a:rPr>
              <a:t> ante </a:t>
            </a:r>
            <a:r>
              <a:rPr lang="en-GB" dirty="0" err="1">
                <a:solidFill>
                  <a:srgbClr val="003160"/>
                </a:solidFill>
              </a:rPr>
              <a:t>maximus</a:t>
            </a:r>
            <a:r>
              <a:rPr lang="en-GB" dirty="0">
                <a:solidFill>
                  <a:srgbClr val="003160"/>
                </a:solidFill>
              </a:rPr>
              <a:t>. In </a:t>
            </a:r>
            <a:r>
              <a:rPr lang="en-GB" dirty="0" err="1">
                <a:solidFill>
                  <a:srgbClr val="003160"/>
                </a:solidFill>
              </a:rPr>
              <a:t>venenatis</a:t>
            </a:r>
            <a:r>
              <a:rPr lang="en-GB" dirty="0">
                <a:solidFill>
                  <a:srgbClr val="003160"/>
                </a:solidFill>
              </a:rPr>
              <a:t> convallis </a:t>
            </a:r>
            <a:r>
              <a:rPr lang="en-GB" dirty="0" err="1">
                <a:solidFill>
                  <a:srgbClr val="003160"/>
                </a:solidFill>
              </a:rPr>
              <a:t>tellus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eu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bibendum</a:t>
            </a:r>
            <a:r>
              <a:rPr lang="en-GB" dirty="0">
                <a:solidFill>
                  <a:srgbClr val="003160"/>
                </a:solidFill>
              </a:rPr>
              <a:t> nisi </a:t>
            </a:r>
            <a:r>
              <a:rPr lang="en-GB" dirty="0" err="1">
                <a:solidFill>
                  <a:srgbClr val="003160"/>
                </a:solidFill>
              </a:rPr>
              <a:t>dapibus</a:t>
            </a:r>
            <a:r>
              <a:rPr lang="en-GB" dirty="0">
                <a:solidFill>
                  <a:srgbClr val="003160"/>
                </a:solidFill>
              </a:rPr>
              <a:t> in. Integer </a:t>
            </a:r>
            <a:r>
              <a:rPr lang="en-GB" dirty="0" err="1">
                <a:solidFill>
                  <a:srgbClr val="003160"/>
                </a:solidFill>
              </a:rPr>
              <a:t>leo</a:t>
            </a:r>
            <a:r>
              <a:rPr lang="en-GB" dirty="0">
                <a:solidFill>
                  <a:srgbClr val="003160"/>
                </a:solidFill>
              </a:rPr>
              <a:t> mi, </a:t>
            </a:r>
            <a:r>
              <a:rPr lang="en-GB" dirty="0" err="1">
                <a:solidFill>
                  <a:srgbClr val="003160"/>
                </a:solidFill>
              </a:rPr>
              <a:t>sagittis</a:t>
            </a:r>
            <a:r>
              <a:rPr lang="en-GB" dirty="0">
                <a:solidFill>
                  <a:srgbClr val="003160"/>
                </a:solidFill>
              </a:rPr>
              <a:t> et </a:t>
            </a:r>
            <a:r>
              <a:rPr lang="en-GB" dirty="0" err="1">
                <a:solidFill>
                  <a:srgbClr val="003160"/>
                </a:solidFill>
              </a:rPr>
              <a:t>est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lobortis</a:t>
            </a:r>
            <a:r>
              <a:rPr lang="en-GB" dirty="0">
                <a:solidFill>
                  <a:srgbClr val="003160"/>
                </a:solidFill>
              </a:rPr>
              <a:t> semper </a:t>
            </a:r>
            <a:r>
              <a:rPr lang="en-GB" dirty="0" err="1">
                <a:solidFill>
                  <a:srgbClr val="003160"/>
                </a:solidFill>
              </a:rPr>
              <a:t>odio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251705" y="2365611"/>
            <a:ext cx="3661722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Lorem ipsum </a:t>
            </a:r>
            <a:r>
              <a:rPr lang="en-GB" dirty="0" err="1">
                <a:solidFill>
                  <a:srgbClr val="003160"/>
                </a:solidFill>
              </a:rPr>
              <a:t>dolor</a:t>
            </a:r>
            <a:r>
              <a:rPr lang="en-GB" dirty="0">
                <a:solidFill>
                  <a:srgbClr val="003160"/>
                </a:solidFill>
              </a:rPr>
              <a:t> sit </a:t>
            </a:r>
            <a:r>
              <a:rPr lang="en-GB" dirty="0" err="1">
                <a:solidFill>
                  <a:srgbClr val="003160"/>
                </a:solidFill>
              </a:rPr>
              <a:t>amet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consectetur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adipiscing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elit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Morbi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efficitur</a:t>
            </a:r>
            <a:r>
              <a:rPr lang="en-GB" dirty="0">
                <a:solidFill>
                  <a:srgbClr val="003160"/>
                </a:solidFill>
              </a:rPr>
              <a:t> libero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 dui </a:t>
            </a:r>
            <a:r>
              <a:rPr lang="en-GB" dirty="0" err="1">
                <a:solidFill>
                  <a:srgbClr val="003160"/>
                </a:solidFill>
              </a:rPr>
              <a:t>consequat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ultricies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Nullam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interdum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nisl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mi gravida </a:t>
            </a:r>
            <a:r>
              <a:rPr lang="en-GB" dirty="0" err="1">
                <a:solidFill>
                  <a:srgbClr val="003160"/>
                </a:solidFill>
              </a:rPr>
              <a:t>faucibus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  <a:p>
            <a:r>
              <a:rPr lang="en-GB" dirty="0" err="1">
                <a:solidFill>
                  <a:srgbClr val="003160"/>
                </a:solidFill>
              </a:rPr>
              <a:t>Aliquam</a:t>
            </a:r>
            <a:r>
              <a:rPr lang="en-GB" dirty="0">
                <a:solidFill>
                  <a:srgbClr val="003160"/>
                </a:solidFill>
              </a:rPr>
              <a:t> convallis lacus </a:t>
            </a:r>
            <a:r>
              <a:rPr lang="en-GB" dirty="0" err="1">
                <a:solidFill>
                  <a:srgbClr val="003160"/>
                </a:solidFill>
              </a:rPr>
              <a:t>viverra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enim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ullamcorper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molestie</a:t>
            </a:r>
            <a:r>
              <a:rPr lang="en-GB" dirty="0">
                <a:solidFill>
                  <a:srgbClr val="003160"/>
                </a:solidFill>
              </a:rPr>
              <a:t> ante </a:t>
            </a:r>
            <a:r>
              <a:rPr lang="en-GB" dirty="0" err="1">
                <a:solidFill>
                  <a:srgbClr val="003160"/>
                </a:solidFill>
              </a:rPr>
              <a:t>maximus</a:t>
            </a:r>
            <a:r>
              <a:rPr lang="en-GB" dirty="0">
                <a:solidFill>
                  <a:srgbClr val="003160"/>
                </a:solidFill>
              </a:rPr>
              <a:t>. In </a:t>
            </a:r>
            <a:r>
              <a:rPr lang="en-GB" dirty="0" err="1">
                <a:solidFill>
                  <a:srgbClr val="003160"/>
                </a:solidFill>
              </a:rPr>
              <a:t>venenatis</a:t>
            </a:r>
            <a:r>
              <a:rPr lang="en-GB" dirty="0">
                <a:solidFill>
                  <a:srgbClr val="003160"/>
                </a:solidFill>
              </a:rPr>
              <a:t> convallis </a:t>
            </a:r>
            <a:r>
              <a:rPr lang="en-GB" dirty="0" err="1">
                <a:solidFill>
                  <a:srgbClr val="003160"/>
                </a:solidFill>
              </a:rPr>
              <a:t>tellus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eu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bibendum</a:t>
            </a:r>
            <a:r>
              <a:rPr lang="en-GB" dirty="0">
                <a:solidFill>
                  <a:srgbClr val="003160"/>
                </a:solidFill>
              </a:rPr>
              <a:t> nisi </a:t>
            </a:r>
            <a:r>
              <a:rPr lang="en-GB" dirty="0" err="1">
                <a:solidFill>
                  <a:srgbClr val="003160"/>
                </a:solidFill>
              </a:rPr>
              <a:t>dapibus</a:t>
            </a:r>
            <a:r>
              <a:rPr lang="en-GB" dirty="0">
                <a:solidFill>
                  <a:srgbClr val="003160"/>
                </a:solidFill>
              </a:rPr>
              <a:t> in. Integer </a:t>
            </a:r>
            <a:r>
              <a:rPr lang="en-GB" dirty="0" err="1">
                <a:solidFill>
                  <a:srgbClr val="003160"/>
                </a:solidFill>
              </a:rPr>
              <a:t>leo</a:t>
            </a:r>
            <a:r>
              <a:rPr lang="en-GB" dirty="0">
                <a:solidFill>
                  <a:srgbClr val="003160"/>
                </a:solidFill>
              </a:rPr>
              <a:t> mi, </a:t>
            </a:r>
            <a:r>
              <a:rPr lang="en-GB" dirty="0" err="1">
                <a:solidFill>
                  <a:srgbClr val="003160"/>
                </a:solidFill>
              </a:rPr>
              <a:t>sagittis</a:t>
            </a:r>
            <a:r>
              <a:rPr lang="en-GB" dirty="0">
                <a:solidFill>
                  <a:srgbClr val="003160"/>
                </a:solidFill>
              </a:rPr>
              <a:t> et </a:t>
            </a:r>
            <a:r>
              <a:rPr lang="en-GB" dirty="0" err="1">
                <a:solidFill>
                  <a:srgbClr val="003160"/>
                </a:solidFill>
              </a:rPr>
              <a:t>est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lobortis</a:t>
            </a:r>
            <a:r>
              <a:rPr lang="en-GB" dirty="0">
                <a:solidFill>
                  <a:srgbClr val="003160"/>
                </a:solidFill>
              </a:rPr>
              <a:t> semper </a:t>
            </a:r>
            <a:r>
              <a:rPr lang="en-GB" dirty="0" err="1">
                <a:solidFill>
                  <a:srgbClr val="003160"/>
                </a:solidFill>
              </a:rPr>
              <a:t>odio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139042" y="2365611"/>
            <a:ext cx="3661722" cy="292062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Bulleted list</a:t>
            </a:r>
          </a:p>
          <a:p>
            <a:r>
              <a:rPr lang="en-GB" dirty="0">
                <a:solidFill>
                  <a:srgbClr val="003160"/>
                </a:solidFill>
              </a:rPr>
              <a:t>Item 1</a:t>
            </a:r>
          </a:p>
          <a:p>
            <a:r>
              <a:rPr lang="en-GB" dirty="0">
                <a:solidFill>
                  <a:srgbClr val="003160"/>
                </a:solidFill>
              </a:rPr>
              <a:t>Item 2</a:t>
            </a:r>
          </a:p>
          <a:p>
            <a:r>
              <a:rPr lang="en-GB" dirty="0">
                <a:solidFill>
                  <a:srgbClr val="003160"/>
                </a:solidFill>
              </a:rPr>
              <a:t>Item 3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6812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1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4367" y="2365611"/>
            <a:ext cx="6254749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Lorem ipsum </a:t>
            </a:r>
            <a:r>
              <a:rPr lang="en-GB" dirty="0" err="1">
                <a:solidFill>
                  <a:srgbClr val="003160"/>
                </a:solidFill>
              </a:rPr>
              <a:t>dolor</a:t>
            </a:r>
            <a:r>
              <a:rPr lang="en-GB" dirty="0">
                <a:solidFill>
                  <a:srgbClr val="003160"/>
                </a:solidFill>
              </a:rPr>
              <a:t> sit </a:t>
            </a:r>
            <a:r>
              <a:rPr lang="en-GB" dirty="0" err="1">
                <a:solidFill>
                  <a:srgbClr val="003160"/>
                </a:solidFill>
              </a:rPr>
              <a:t>amet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consectetur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adipiscing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elit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Morbi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efficitur</a:t>
            </a:r>
            <a:r>
              <a:rPr lang="en-GB" dirty="0">
                <a:solidFill>
                  <a:srgbClr val="003160"/>
                </a:solidFill>
              </a:rPr>
              <a:t> libero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 dui </a:t>
            </a:r>
            <a:r>
              <a:rPr lang="en-GB" dirty="0" err="1">
                <a:solidFill>
                  <a:srgbClr val="003160"/>
                </a:solidFill>
              </a:rPr>
              <a:t>consequat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ultricies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Nullam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interdum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nisl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mi gravida </a:t>
            </a:r>
            <a:r>
              <a:rPr lang="en-GB" dirty="0" err="1">
                <a:solidFill>
                  <a:srgbClr val="003160"/>
                </a:solidFill>
              </a:rPr>
              <a:t>faucibus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  <a:p>
            <a:r>
              <a:rPr lang="en-GB" dirty="0" err="1">
                <a:solidFill>
                  <a:srgbClr val="003160"/>
                </a:solidFill>
              </a:rPr>
              <a:t>Aliquam</a:t>
            </a:r>
            <a:r>
              <a:rPr lang="en-GB" dirty="0">
                <a:solidFill>
                  <a:srgbClr val="003160"/>
                </a:solidFill>
              </a:rPr>
              <a:t> convallis lacus </a:t>
            </a:r>
            <a:r>
              <a:rPr lang="en-GB" dirty="0" err="1">
                <a:solidFill>
                  <a:srgbClr val="003160"/>
                </a:solidFill>
              </a:rPr>
              <a:t>viverra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enim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ullamcorper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molestie</a:t>
            </a:r>
            <a:r>
              <a:rPr lang="en-GB" dirty="0">
                <a:solidFill>
                  <a:srgbClr val="003160"/>
                </a:solidFill>
              </a:rPr>
              <a:t> ante </a:t>
            </a:r>
            <a:r>
              <a:rPr lang="en-GB" dirty="0" err="1">
                <a:solidFill>
                  <a:srgbClr val="003160"/>
                </a:solidFill>
              </a:rPr>
              <a:t>maximus</a:t>
            </a:r>
            <a:r>
              <a:rPr lang="en-GB" dirty="0">
                <a:solidFill>
                  <a:srgbClr val="003160"/>
                </a:solidFill>
              </a:rPr>
              <a:t>. In </a:t>
            </a:r>
            <a:r>
              <a:rPr lang="en-GB" dirty="0" err="1">
                <a:solidFill>
                  <a:srgbClr val="003160"/>
                </a:solidFill>
              </a:rPr>
              <a:t>venenatis</a:t>
            </a:r>
            <a:r>
              <a:rPr lang="en-GB" dirty="0">
                <a:solidFill>
                  <a:srgbClr val="003160"/>
                </a:solidFill>
              </a:rPr>
              <a:t> convallis </a:t>
            </a:r>
            <a:r>
              <a:rPr lang="en-GB" dirty="0" err="1">
                <a:solidFill>
                  <a:srgbClr val="003160"/>
                </a:solidFill>
              </a:rPr>
              <a:t>tellus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eu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bibendum</a:t>
            </a:r>
            <a:r>
              <a:rPr lang="en-GB" dirty="0">
                <a:solidFill>
                  <a:srgbClr val="003160"/>
                </a:solidFill>
              </a:rPr>
              <a:t> nisi </a:t>
            </a:r>
            <a:r>
              <a:rPr lang="en-GB" dirty="0" err="1">
                <a:solidFill>
                  <a:srgbClr val="003160"/>
                </a:solidFill>
              </a:rPr>
              <a:t>dapibus</a:t>
            </a:r>
            <a:r>
              <a:rPr lang="en-GB" dirty="0">
                <a:solidFill>
                  <a:srgbClr val="003160"/>
                </a:solidFill>
              </a:rPr>
              <a:t> in. Integer </a:t>
            </a:r>
            <a:r>
              <a:rPr lang="en-GB" dirty="0" err="1">
                <a:solidFill>
                  <a:srgbClr val="003160"/>
                </a:solidFill>
              </a:rPr>
              <a:t>leo</a:t>
            </a:r>
            <a:r>
              <a:rPr lang="en-GB" dirty="0">
                <a:solidFill>
                  <a:srgbClr val="003160"/>
                </a:solidFill>
              </a:rPr>
              <a:t> mi, </a:t>
            </a:r>
            <a:r>
              <a:rPr lang="en-GB" dirty="0" err="1">
                <a:solidFill>
                  <a:srgbClr val="003160"/>
                </a:solidFill>
              </a:rPr>
              <a:t>sagittis</a:t>
            </a:r>
            <a:r>
              <a:rPr lang="en-GB" dirty="0">
                <a:solidFill>
                  <a:srgbClr val="003160"/>
                </a:solidFill>
              </a:rPr>
              <a:t> et </a:t>
            </a:r>
            <a:r>
              <a:rPr lang="en-GB" dirty="0" err="1">
                <a:solidFill>
                  <a:srgbClr val="003160"/>
                </a:solidFill>
              </a:rPr>
              <a:t>est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lobortis</a:t>
            </a:r>
            <a:r>
              <a:rPr lang="en-GB" dirty="0">
                <a:solidFill>
                  <a:srgbClr val="003160"/>
                </a:solidFill>
              </a:rPr>
              <a:t> semper </a:t>
            </a:r>
            <a:r>
              <a:rPr lang="en-GB" dirty="0" err="1">
                <a:solidFill>
                  <a:srgbClr val="003160"/>
                </a:solidFill>
              </a:rPr>
              <a:t>odio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24663" y="1633538"/>
            <a:ext cx="4967287" cy="36528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8678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1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8550" y="632939"/>
            <a:ext cx="2747701" cy="4806286"/>
          </a:xfrm>
          <a:prstGeom prst="rect">
            <a:avLst/>
          </a:prstGeom>
          <a:solidFill>
            <a:srgbClr val="15769C"/>
          </a:solidFill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Register link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session will be followed by a reception from 4.30 pm.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event is by invitation only. The lecture and panel will be recorded.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16767" y="2518011"/>
            <a:ext cx="6254749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solidFill>
                  <a:srgbClr val="003160"/>
                </a:solidFill>
              </a:rPr>
              <a:t>Date: e.g. Monday, 23 January 2023</a:t>
            </a:r>
          </a:p>
          <a:p>
            <a:r>
              <a:rPr lang="en-GB" b="1" dirty="0">
                <a:solidFill>
                  <a:srgbClr val="003160"/>
                </a:solidFill>
              </a:rPr>
              <a:t>Time: 13:00 – 18:00</a:t>
            </a:r>
            <a:br>
              <a:rPr lang="en-GB" dirty="0"/>
            </a:br>
            <a:endParaRPr lang="en-GB" dirty="0">
              <a:solidFill>
                <a:srgbClr val="003160"/>
              </a:solidFill>
            </a:endParaRPr>
          </a:p>
          <a:p>
            <a:r>
              <a:rPr lang="en-GB" b="1" dirty="0">
                <a:solidFill>
                  <a:srgbClr val="003160"/>
                </a:solidFill>
              </a:rPr>
              <a:t>Event description:</a:t>
            </a:r>
          </a:p>
          <a:p>
            <a:r>
              <a:rPr lang="en-GB" dirty="0"/>
              <a:t>e.g. This session will describe the new ideas invented by members of the various groups over the years.  In his talk, Professor </a:t>
            </a:r>
            <a:r>
              <a:rPr lang="en-GB" b="1" dirty="0"/>
              <a:t>Alan Bundy</a:t>
            </a:r>
            <a:r>
              <a:rPr lang="en-GB" dirty="0"/>
              <a:t> will cover work on Artificial Intelligence and Cognitive Science.  Professor </a:t>
            </a:r>
            <a:r>
              <a:rPr lang="en-GB" b="1" dirty="0"/>
              <a:t>Don Sannella</a:t>
            </a:r>
            <a:r>
              <a:rPr lang="en-GB" dirty="0"/>
              <a:t> will discuss work on Computer Science and Professor </a:t>
            </a:r>
            <a:r>
              <a:rPr lang="en-GB" b="1" dirty="0"/>
              <a:t>Michael </a:t>
            </a:r>
            <a:r>
              <a:rPr lang="en-GB" b="1" dirty="0" err="1"/>
              <a:t>Fourman</a:t>
            </a:r>
            <a:r>
              <a:rPr lang="en-GB" dirty="0"/>
              <a:t> will discuss the formation of the Division of Informatics in 1998.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65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Gallery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0251" y="2565400"/>
            <a:ext cx="3289087" cy="330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767138" y="2565400"/>
            <a:ext cx="1568450" cy="15700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767138" y="4298950"/>
            <a:ext cx="1568450" cy="1568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481638" y="2565400"/>
            <a:ext cx="5954712" cy="26622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22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6F71-0E4F-1F3A-2EEB-938C902C5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27E4E-B13F-1C6E-3698-64CCC6209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CA6C9-5F0E-1E7C-CB3A-7F2F83133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38E-4110-4A64-9F5B-93F71C613AD4}" type="datetime1">
              <a:rPr lang="en-GB" smtClean="0"/>
              <a:t>12/11/2025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FDB02-EC85-E041-1E3D-1D5A52273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57322-692A-DCA4-2DEC-1D97F4AAF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E17-F589-4A01-AC45-C689D416D3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58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538420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3160"/>
                </a:solidFill>
              </a:rPr>
              <a:t>www.informatics.ed.ac.uk</a:t>
            </a:r>
            <a:endParaRPr lang="en-GB" dirty="0">
              <a:solidFill>
                <a:srgbClr val="0031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4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28304"/>
            <a:ext cx="12192000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400" dirty="0">
              <a:solidFill>
                <a:srgbClr val="E727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400" dirty="0">
              <a:solidFill>
                <a:srgbClr val="E727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D4E83-3AB1-46AE-A858-507A0C4F63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40" y="3445669"/>
            <a:ext cx="2859030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300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73ED6-78A4-4063-B5BB-7CFA3669AC6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0" y="6004561"/>
            <a:ext cx="2859030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6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23402-1B42-4FFB-A8DF-028BEBEAF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46" y="1959338"/>
            <a:ext cx="4196308" cy="29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7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schka.roffe@ed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nature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quera.com/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rigetti.com/nover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9/DSN.2002.1028924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roffe.eu/lectures/iqc25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roffe.eu/lectures/iqc25" TargetMode="External"/><Relationship Id="rId4" Type="http://schemas.openxmlformats.org/officeDocument/2006/relationships/hyperlink" Target="https://en.wikipedia.org/wiki/Reed%E2%80%93Solomon_error_correc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roffe.eu/lectures/iqc25" TargetMode="External"/><Relationship Id="rId4" Type="http://schemas.openxmlformats.org/officeDocument/2006/relationships/hyperlink" Target="https://en.wikipedia.org/wiki/Reed%E2%80%93Solomon_error_correc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4325" y="2620963"/>
            <a:ext cx="6254750" cy="918033"/>
          </a:xfrm>
        </p:spPr>
        <p:txBody>
          <a:bodyPr/>
          <a:lstStyle/>
          <a:p>
            <a:r>
              <a:rPr lang="en-GB" dirty="0"/>
              <a:t>Introduction to Quantum Error Correction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4325" y="3688208"/>
            <a:ext cx="6254750" cy="1202880"/>
          </a:xfrm>
        </p:spPr>
        <p:txBody>
          <a:bodyPr/>
          <a:lstStyle/>
          <a:p>
            <a:r>
              <a:rPr lang="en-GB" dirty="0"/>
              <a:t>IQC Lecture 27, QEC Part I</a:t>
            </a:r>
          </a:p>
          <a:p>
            <a:r>
              <a:rPr lang="en-GB" sz="2000" dirty="0"/>
              <a:t>Instructor: Joschka Roffe, </a:t>
            </a:r>
            <a:r>
              <a:rPr lang="en-GB" sz="2000" dirty="0">
                <a:hlinkClick r:id="rId2"/>
              </a:rPr>
              <a:t>joschka.roffe@ed.ac.uk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7721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A0C1CF-EA4F-5F18-7B45-F8E15E79CC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Classical error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C3BE1A-3956-2A49-D980-8AF4B3557D29}"/>
                  </a:ext>
                </a:extLst>
              </p:cNvPr>
              <p:cNvSpPr txBox="1"/>
              <p:nvPr/>
            </p:nvSpPr>
            <p:spPr>
              <a:xfrm>
                <a:off x="496809" y="2017268"/>
                <a:ext cx="5989866" cy="40958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/>
                  <a:t>Raw binary encodings have </a:t>
                </a:r>
                <a:r>
                  <a:rPr lang="en-GB" sz="2000" b="1" dirty="0"/>
                  <a:t>zero</a:t>
                </a:r>
                <a:r>
                  <a:rPr lang="en-GB" sz="2000" dirty="0"/>
                  <a:t> redundancy. E.g.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algn="ctr">
                  <a:lnSpc>
                    <a:spcPct val="120000"/>
                  </a:lnSpc>
                </a:pPr>
                <a:r>
                  <a:rPr lang="en-GB" sz="2000" dirty="0"/>
                  <a:t>bin(42) ➞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smtClean="0"/>
                      <m:t>101010</m:t>
                    </m:r>
                  </m:oMath>
                </a14:m>
                <a:endParaRPr lang="en-GB" sz="2000" dirty="0"/>
              </a:p>
              <a:p>
                <a:pPr algn="ctr">
                  <a:lnSpc>
                    <a:spcPct val="120000"/>
                  </a:lnSpc>
                </a:pPr>
                <a:endParaRPr lang="en-GB" sz="2000" dirty="0"/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000" dirty="0"/>
                  <a:t>Applying a single bit flip to our binary encoding completely changes its meaning.</a:t>
                </a:r>
              </a:p>
              <a:p>
                <a:pPr marL="457200" indent="-4572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000" b="0" i="0" smtClean="0"/>
                        <m:t>dec</m:t>
                      </m:r>
                      <m:r>
                        <m:rPr>
                          <m:nor/>
                        </m:rPr>
                        <a:rPr lang="en-GB" sz="2000" b="0" i="0" smtClean="0"/>
                        <m:t>(100010)=34</m:t>
                      </m:r>
                    </m:oMath>
                  </m:oMathPara>
                </a14:m>
                <a:endParaRPr lang="en-GB" sz="2000" dirty="0"/>
              </a:p>
              <a:p>
                <a:pPr>
                  <a:lnSpc>
                    <a:spcPct val="120000"/>
                  </a:lnSpc>
                </a:pPr>
                <a:endParaRPr lang="en-GB" sz="2000" dirty="0"/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sz="2000" b="1" dirty="0"/>
                  <a:t>How do we make our encoding more fault tolerant?</a:t>
                </a:r>
              </a:p>
              <a:p>
                <a:pPr marL="342900" indent="-3429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C3BE1A-3956-2A49-D980-8AF4B3557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09" y="2017268"/>
                <a:ext cx="5989866" cy="4095865"/>
              </a:xfrm>
              <a:prstGeom prst="rect">
                <a:avLst/>
              </a:prstGeom>
              <a:blipFill>
                <a:blip r:embed="rId2"/>
                <a:stretch>
                  <a:fillRect l="-916" r="-9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227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192964-89D6-4ED9-6B5F-CA9A1E6F37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34" y="512384"/>
            <a:ext cx="6254750" cy="586261"/>
          </a:xfrm>
        </p:spPr>
        <p:txBody>
          <a:bodyPr/>
          <a:lstStyle/>
          <a:p>
            <a:r>
              <a:rPr lang="en-GB" dirty="0"/>
              <a:t>The Classical Repetition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AC9CFF8-788F-19C6-42D3-A73A6BF186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634" y="1847849"/>
                <a:ext cx="4995333" cy="495286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dirty="0"/>
                  <a:t>In repetition code protocols redundancy is introduced by duplicating each bit. E.g. applying the 3-bit repetition code protocol to our binary encoding gives:</a:t>
                </a:r>
              </a:p>
              <a:p>
                <a:endParaRPr lang="en-GB" sz="18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800" smtClean="0"/>
                      <m:t>101010</m:t>
                    </m:r>
                    <m:r>
                      <m:rPr>
                        <m:nor/>
                      </m:rPr>
                      <a:rPr lang="en-GB" sz="1800" dirty="0" smtClean="0"/>
                      <m:t>➞</m:t>
                    </m:r>
                  </m:oMath>
                </a14:m>
                <a:r>
                  <a:rPr lang="en-GB" sz="1800" dirty="0"/>
                  <a:t> </a:t>
                </a:r>
                <a14:m>
                  <m:oMath xmlns:m="http://schemas.openxmlformats.org/officeDocument/2006/math">
                    <m:r>
                      <a:rPr lang="en-GB" sz="180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sz="1800" smtClean="0"/>
                      <m:t>111)(000)(111)(000)(111)(000)</m:t>
                    </m:r>
                  </m:oMath>
                </a14:m>
                <a:endParaRPr lang="en-GB" sz="18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/>
                  <a:t>We can now detect and correct single-bit faults through a majority vote:</a:t>
                </a:r>
              </a:p>
              <a:p>
                <a:endParaRPr lang="en-GB" sz="18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GB" sz="180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GB" sz="1800" smtClean="0"/>
                      <m:t>1</m:t>
                    </m:r>
                    <m:r>
                      <m:rPr>
                        <m:nor/>
                      </m:rPr>
                      <a:rPr lang="en-GB" sz="1800" smtClean="0">
                        <a:solidFill>
                          <a:srgbClr val="C00000"/>
                        </a:solidFill>
                      </a:rPr>
                      <m:t>0</m:t>
                    </m:r>
                    <m:r>
                      <m:rPr>
                        <m:nor/>
                      </m:rPr>
                      <a:rPr lang="en-GB" sz="1800" smtClean="0"/>
                      <m:t>1)(</m:t>
                    </m:r>
                    <m:r>
                      <m:rPr>
                        <m:nor/>
                      </m:rPr>
                      <a:rPr lang="en-GB" sz="1800" smtClean="0">
                        <a:solidFill>
                          <a:srgbClr val="C0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GB" sz="1800" smtClean="0"/>
                      <m:t>00)(</m:t>
                    </m:r>
                    <m:r>
                      <m:rPr>
                        <m:nor/>
                      </m:rPr>
                      <a:rPr lang="en-GB" sz="1800" smtClean="0">
                        <a:solidFill>
                          <a:srgbClr val="C00000"/>
                        </a:solidFill>
                      </a:rPr>
                      <m:t>0</m:t>
                    </m:r>
                    <m:r>
                      <m:rPr>
                        <m:nor/>
                      </m:rPr>
                      <a:rPr lang="en-GB" sz="1800" smtClean="0"/>
                      <m:t>11)(000)(111)(0</m:t>
                    </m:r>
                    <m:r>
                      <m:rPr>
                        <m:nor/>
                      </m:rPr>
                      <a:rPr lang="en-GB" sz="1800" smtClean="0">
                        <a:solidFill>
                          <a:srgbClr val="C0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GB" sz="1800" smtClean="0"/>
                      <m:t>0)</m:t>
                    </m:r>
                  </m:oMath>
                </a14:m>
                <a:r>
                  <a:rPr lang="en-GB" sz="1800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800" dirty="0" smtClean="0"/>
                      <m:t>➞</m:t>
                    </m:r>
                  </m:oMath>
                </a14:m>
                <a:r>
                  <a:rPr lang="en-GB" sz="1800" dirty="0"/>
                  <a:t> 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1800" dirty="0">
                  <a:latin typeface="Cambria Math" panose="02040503050406030204" pitchFamily="18" charset="0"/>
                </a:endParaRPr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GB" sz="1800" smtClean="0"/>
                        <m:t>111)(000)(111)(000)(111)(000)</m:t>
                      </m:r>
                    </m:oMath>
                  </m:oMathPara>
                </a14:m>
                <a:endParaRPr lang="en-GB" sz="18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22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22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22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AC9CFF8-788F-19C6-42D3-A73A6BF1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34" y="1847849"/>
                <a:ext cx="4995333" cy="4952862"/>
              </a:xfrm>
              <a:prstGeom prst="rect">
                <a:avLst/>
              </a:prstGeom>
              <a:blipFill>
                <a:blip r:embed="rId2"/>
                <a:stretch>
                  <a:fillRect l="-1099" t="-1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8438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B88B5-E979-ED79-2A05-CF291E591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2905E-8F90-EF30-7A44-B14BD05040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34" y="512384"/>
            <a:ext cx="6254750" cy="586261"/>
          </a:xfrm>
        </p:spPr>
        <p:txBody>
          <a:bodyPr/>
          <a:lstStyle/>
          <a:p>
            <a:r>
              <a:rPr lang="en-GB" dirty="0"/>
              <a:t>The Classical Repetition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669D046-6236-32BF-7BCB-7AFD3447B6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634" y="1905138"/>
                <a:ext cx="4995333" cy="447072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b="1" dirty="0"/>
                  <a:t>3-bit repetition code. </a:t>
                </a:r>
                <a:r>
                  <a:rPr lang="en-GB" sz="1800" dirty="0"/>
                  <a:t>Binary symbols mapped to 3-bit codewords.</a:t>
                </a:r>
                <a:endParaRPr lang="en-GB" sz="1800" b="1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  <m:r>
                        <a:rPr lang="en-GB" sz="1800" b="0" i="0" smtClean="0">
                          <a:latin typeface="Cambria Math" panose="02040503050406030204" pitchFamily="18" charset="0"/>
                        </a:rPr>
                        <m:t>→{000, 111}</m:t>
                      </m:r>
                    </m:oMath>
                  </m:oMathPara>
                </a14:m>
                <a:endParaRPr lang="en-GB" sz="1800" dirty="0"/>
              </a:p>
              <a:p>
                <a:r>
                  <a:rPr lang="en-GB" sz="1800" dirty="0"/>
                  <a:t>Single-bit errors can be corrected via majority vote. E.g.,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000→0</m:t>
                    </m:r>
                    <m:r>
                      <a:rPr lang="en-GB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0→</m:t>
                    </m:r>
                    <m:r>
                      <a:rPr lang="en-GB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endParaRPr lang="en-GB" sz="1800" dirty="0"/>
              </a:p>
              <a:p>
                <a:r>
                  <a:rPr lang="en-GB" sz="1800" dirty="0"/>
                  <a:t>Two-bit errors can be detected, but are incorrectly corrected via majority vote. E.g.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000→0</m:t>
                    </m:r>
                    <m:r>
                      <a:rPr lang="en-GB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11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111</m:t>
                    </m:r>
                  </m:oMath>
                </a14:m>
                <a:endParaRPr lang="en-GB" sz="1800" dirty="0"/>
              </a:p>
              <a:p>
                <a:r>
                  <a:rPr lang="en-GB" sz="1800" dirty="0"/>
                  <a:t>Three-bit errors are </a:t>
                </a:r>
                <a:r>
                  <a:rPr lang="en-GB" sz="1800" b="1" dirty="0"/>
                  <a:t>undetectable</a:t>
                </a:r>
                <a:r>
                  <a:rPr lang="en-GB" sz="1800" dirty="0"/>
                  <a:t> via majority vote: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000→</m:t>
                    </m:r>
                    <m:r>
                      <a:rPr lang="en-GB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111</m:t>
                    </m:r>
                  </m:oMath>
                </a14:m>
                <a:endParaRPr lang="en-GB" sz="1800" b="1" dirty="0"/>
              </a:p>
              <a:p>
                <a:endParaRPr lang="en-GB" sz="1800" b="1" dirty="0"/>
              </a:p>
              <a:p>
                <a:pPr marL="0" indent="0">
                  <a:buNone/>
                </a:pPr>
                <a:r>
                  <a:rPr lang="en-GB" sz="1800" b="1" dirty="0"/>
                  <a:t>Code distance: </a:t>
                </a:r>
                <a:r>
                  <a:rPr lang="en-GB" sz="1800" dirty="0"/>
                  <a:t>The code distance is the minimum Hamming-weight of an undetectable error. E.g., distance d=3 for the 3-bit repetition code.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D669D046-6236-32BF-7BCB-7AFD3447B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34" y="1905138"/>
                <a:ext cx="4995333" cy="4470724"/>
              </a:xfrm>
              <a:prstGeom prst="rect">
                <a:avLst/>
              </a:prstGeom>
              <a:blipFill>
                <a:blip r:embed="rId2"/>
                <a:stretch>
                  <a:fillRect l="-1099" t="-1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A27C-0340-0070-35D6-DEB8D48E5B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64216" y="1905138"/>
                <a:ext cx="4995333" cy="447072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dirty="0"/>
                  <a:t>An error correction code can correct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1800" dirty="0"/>
                  <a:t> errors, where: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r>
                  <a:rPr lang="en-GB" sz="1800" b="1" dirty="0"/>
                  <a:t>[</a:t>
                </a:r>
                <a:r>
                  <a:rPr lang="en-GB" sz="1800" b="1" dirty="0" err="1"/>
                  <a:t>n,k,d</a:t>
                </a:r>
                <a:r>
                  <a:rPr lang="en-GB" sz="1800" b="1" dirty="0"/>
                  <a:t>] Notation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sz="1800" dirty="0"/>
                  <a:t> codeword length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800" dirty="0"/>
                  <a:t>: encoded message length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sz="1800" dirty="0"/>
                  <a:t>: code distance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/>
                  <a:t>E.g. 3-bit repetition code has parameters: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=3, 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=1, 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=3]</m:t>
                      </m:r>
                    </m:oMath>
                  </m:oMathPara>
                </a14:m>
                <a:endParaRPr lang="en-GB" sz="1800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43A27C-0340-0070-35D6-DEB8D48E5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216" y="1905138"/>
                <a:ext cx="4995333" cy="4470724"/>
              </a:xfrm>
              <a:prstGeom prst="rect">
                <a:avLst/>
              </a:prstGeom>
              <a:blipFill>
                <a:blip r:embed="rId3"/>
                <a:stretch>
                  <a:fillRect l="-976" t="-13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3132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573B7B-CD62-18D2-945A-9B8485D031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9207738" cy="586261"/>
          </a:xfrm>
        </p:spPr>
        <p:txBody>
          <a:bodyPr/>
          <a:lstStyle/>
          <a:p>
            <a:r>
              <a:rPr lang="en-GB" dirty="0"/>
              <a:t>The Challenges of Quantum Error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D1BC3DE-3840-7F81-A90E-A675CEA17D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4634" y="1905138"/>
                <a:ext cx="5291366" cy="447072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800" b="1" dirty="0"/>
                  <a:t>More complicated error channels</a:t>
                </a:r>
                <a:r>
                  <a:rPr lang="en-GB" sz="1800" dirty="0"/>
                  <a:t>.</a:t>
                </a:r>
                <a:r>
                  <a:rPr lang="en-GB" sz="1800" b="1" dirty="0"/>
                  <a:t> </a:t>
                </a:r>
                <a:r>
                  <a:rPr lang="en-GB" sz="1800" dirty="0"/>
                  <a:t>In classical error correction we only need to worry about bit flips. In quantum error correction there are phase-flips too: </a:t>
                </a:r>
              </a:p>
              <a:p>
                <a:pPr marL="0" indent="0" algn="ctr">
                  <a:buNone/>
                </a:pPr>
                <a:endParaRPr lang="en-GB" sz="1800" dirty="0"/>
              </a:p>
              <a:p>
                <a:pPr marL="0" indent="0" algn="ctr">
                  <a:buNone/>
                </a:pPr>
                <a:r>
                  <a:rPr lang="en-GB" sz="1800" dirty="0"/>
                  <a:t>Bit flips: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begChr m:val="|"/>
                        <m:endChr m:val="⟩"/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=|1⟩</m:t>
                    </m:r>
                  </m:oMath>
                </a14:m>
                <a:r>
                  <a:rPr lang="en-GB" sz="1800" dirty="0"/>
                  <a:t>    and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begChr m:val="|"/>
                        <m:endChr m:val="⟩"/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</a:rPr>
                      <m:t>=|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GB" sz="1800" dirty="0"/>
              </a:p>
              <a:p>
                <a:pPr marL="0" indent="0" algn="ctr">
                  <a:buNone/>
                </a:pPr>
                <a:r>
                  <a:rPr lang="en-GB" sz="1800" dirty="0"/>
                  <a:t>Phase flips:  Z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</m:d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=|−⟩</m:t>
                    </m:r>
                  </m:oMath>
                </a14:m>
                <a:r>
                  <a:rPr lang="en-GB" sz="1800" dirty="0"/>
                  <a:t>    and 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|"/>
                        <m:endChr m:val="⟩"/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</a:rPr>
                      <m:t>=|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18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en-GB" sz="1800" dirty="0"/>
              </a:p>
              <a:p>
                <a:pPr marL="0" indent="0" algn="ctr">
                  <a:buNone/>
                </a:pPr>
                <a:endParaRPr lang="en-GB" sz="1800" dirty="0"/>
              </a:p>
              <a:p>
                <a:r>
                  <a:rPr lang="en-GB" sz="1800" b="1" dirty="0"/>
                  <a:t>The No-Cloning Theorem</a:t>
                </a:r>
                <a:r>
                  <a:rPr lang="en-GB" sz="1800" dirty="0"/>
                  <a:t>: This prevents us from arbitrarily duplicating data as we do for classical repetition codes</a:t>
                </a:r>
              </a:p>
              <a:p>
                <a:endParaRPr lang="en-GB" sz="1800" dirty="0"/>
              </a:p>
              <a:p>
                <a:r>
                  <a:rPr lang="en-GB" sz="1800" b="1" dirty="0"/>
                  <a:t>Wavefunction collapse</a:t>
                </a:r>
                <a:r>
                  <a:rPr lang="en-GB" sz="1800" dirty="0"/>
                  <a:t>: How do we check for errors in a quantum state without collapsing the encoded quantum information.</a:t>
                </a:r>
                <a:endParaRPr lang="en-GB" sz="1800" b="1" dirty="0"/>
              </a:p>
              <a:p>
                <a:pPr marL="0" indent="0"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D1BC3DE-3840-7F81-A90E-A675CEA1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34" y="1905138"/>
                <a:ext cx="5291366" cy="4470724"/>
              </a:xfrm>
              <a:prstGeom prst="rect">
                <a:avLst/>
              </a:prstGeom>
              <a:blipFill>
                <a:blip r:embed="rId2"/>
                <a:stretch>
                  <a:fillRect l="-806" t="-1364" r="-576" b="-15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diagram, line, circle, design&#10;&#10;Description automatically generated">
            <a:extLst>
              <a:ext uri="{FF2B5EF4-FFF2-40B4-BE49-F238E27FC236}">
                <a16:creationId xmlns:a16="http://schemas.microsoft.com/office/drawing/2014/main" id="{61B38602-0171-D6B0-9EC3-9E65A56E0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99" y="1623955"/>
            <a:ext cx="1924817" cy="2245620"/>
          </a:xfrm>
          <a:prstGeom prst="rect">
            <a:avLst/>
          </a:prstGeom>
        </p:spPr>
      </p:pic>
      <p:pic>
        <p:nvPicPr>
          <p:cNvPr id="10" name="Picture 9" descr="A picture containing diagram, line, circle, design&#10;&#10;Description automatically generated">
            <a:extLst>
              <a:ext uri="{FF2B5EF4-FFF2-40B4-BE49-F238E27FC236}">
                <a16:creationId xmlns:a16="http://schemas.microsoft.com/office/drawing/2014/main" id="{C4EE8492-8144-0E0D-730F-EFCFD0454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01" y="1623955"/>
            <a:ext cx="1924817" cy="224562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A74D8CC6-70D7-EAF2-CC56-EF4EF005C4CD}"/>
              </a:ext>
            </a:extLst>
          </p:cNvPr>
          <p:cNvSpPr txBox="1"/>
          <p:nvPr/>
        </p:nvSpPr>
        <p:spPr>
          <a:xfrm>
            <a:off x="6766742" y="4140500"/>
            <a:ext cx="1924817" cy="1077218"/>
          </a:xfrm>
          <a:prstGeom prst="rect">
            <a:avLst/>
          </a:prstGeom>
          <a:noFill/>
          <a:ln w="28575" cap="rnd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Evolution on the Bloch Sphere due to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bit-flip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/>
              </a:rPr>
              <a:t>(X-Pauli error)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14334194-0C2F-5796-E26F-193D9B4D71B7}"/>
              </a:ext>
            </a:extLst>
          </p:cNvPr>
          <p:cNvSpPr txBox="1"/>
          <p:nvPr/>
        </p:nvSpPr>
        <p:spPr>
          <a:xfrm>
            <a:off x="9325140" y="4140500"/>
            <a:ext cx="1924817" cy="1077218"/>
          </a:xfrm>
          <a:prstGeom prst="rect">
            <a:avLst/>
          </a:prstGeom>
          <a:noFill/>
          <a:ln w="28575" cap="rnd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Evolution on the Bloch Sphere due to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phase-flip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(Z-Pauli error)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88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A91E6-5D83-0ED6-7BFB-3764A7893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No-Cloning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49873779-5D2D-316D-5697-D914E8F86C4B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364367" y="1587500"/>
                <a:ext cx="3289087" cy="33020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400" b="1" dirty="0"/>
                  <a:t>Q</a:t>
                </a:r>
                <a:r>
                  <a:rPr lang="en-GB" sz="1400" dirty="0"/>
                  <a:t>: Can we create a quantum repetition code by duplicating states?</a:t>
                </a:r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|"/>
                        <m:endChr m:val="⟩"/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begChr m:val="|"/>
                        <m:endChr m:val="⟩"/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begChr m:val="|"/>
                        <m:endChr m:val="⟩"/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sz="1400" dirty="0"/>
              </a:p>
              <a:p>
                <a:pPr marL="0" indent="0">
                  <a:buNone/>
                </a:pPr>
                <a:endParaRPr lang="en-GB" sz="1400" b="1" dirty="0"/>
              </a:p>
              <a:p>
                <a:pPr marL="0" indent="0">
                  <a:buNone/>
                </a:pPr>
                <a:r>
                  <a:rPr lang="en-GB" sz="1400" b="1" dirty="0"/>
                  <a:t>A</a:t>
                </a:r>
                <a:r>
                  <a:rPr lang="en-GB" sz="1400" dirty="0"/>
                  <a:t>: No! This is prohibited by the No-Cloning Theorem.</a:t>
                </a:r>
              </a:p>
            </p:txBody>
          </p:sp>
        </mc:Choice>
        <mc:Fallback xmlns="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49873779-5D2D-316D-5697-D914E8F86C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364367" y="1587500"/>
                <a:ext cx="3289087" cy="3302000"/>
              </a:xfrm>
              <a:blipFill>
                <a:blip r:embed="rId2"/>
                <a:stretch>
                  <a:fillRect l="-557" t="-738" r="-11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B8BC2A9F-C46A-C969-7F2A-CA00670E92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44734" y="1587500"/>
                <a:ext cx="3526066" cy="49149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500" b="1" dirty="0"/>
                  <a:t>No-Cloning Theorem Derivation</a:t>
                </a:r>
                <a:endParaRPr lang="en-GB" sz="1500" dirty="0"/>
              </a:p>
              <a:p>
                <a:pPr marL="0" indent="0">
                  <a:buNone/>
                </a:pPr>
                <a:r>
                  <a:rPr lang="en-GB" sz="1500" dirty="0"/>
                  <a:t>For cloning, we require a unitary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sz="1500" dirty="0"/>
                  <a:t> that duplicates quantum information as follows: </a:t>
                </a:r>
                <a:endParaRPr lang="en-GB" sz="1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GB" sz="1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⟩"/>
                        <m:ctrlPr>
                          <a:rPr lang="en-GB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begChr m:val="|"/>
                        <m:endChr m:val="⟩"/>
                        <m:ctrlPr>
                          <a:rPr lang="en-GB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begChr m:val="|"/>
                        <m:endChr m:val="⟩"/>
                        <m:ctrlPr>
                          <a:rPr lang="en-GB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5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GB" sz="1500" i="1">
                        <a:latin typeface="Cambria Math" panose="02040503050406030204" pitchFamily="18" charset="0"/>
                      </a:rPr>
                      <m:t>⊗</m:t>
                    </m:r>
                    <m:d>
                      <m:dPr>
                        <m:begChr m:val="|"/>
                        <m:endChr m:val="⟩"/>
                        <m:ctrlPr>
                          <a:rPr lang="en-GB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5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GB" sz="1500" dirty="0"/>
                  <a:t>.</a:t>
                </a:r>
              </a:p>
              <a:p>
                <a:pPr marL="0" indent="0">
                  <a:buNone/>
                </a:pPr>
                <a:endParaRPr lang="en-GB" sz="1500" dirty="0"/>
              </a:p>
              <a:p>
                <a:pPr marL="0" indent="0">
                  <a:buNone/>
                </a:pPr>
                <a:r>
                  <a:rPr lang="en-GB" sz="1500" dirty="0"/>
                  <a:t>The cloning unitary should apply to any state:</a:t>
                </a:r>
              </a:p>
              <a:p>
                <a:pPr marL="0" indent="0">
                  <a:buNone/>
                </a:pPr>
                <a:endParaRPr lang="en-GB" sz="15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500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1500" i="1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5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sz="1500" i="1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5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GB" sz="1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GB" sz="1500" i="1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GB" sz="1500" dirty="0"/>
              </a:p>
              <a:p>
                <a:endParaRPr lang="en-GB" sz="1500" dirty="0"/>
              </a:p>
              <a:p>
                <a:pPr marL="0" indent="0">
                  <a:buNone/>
                </a:pPr>
                <a:r>
                  <a:rPr lang="en-GB" sz="1500" dirty="0"/>
                  <a:t>Unitary operation preserve the inner product. Taking the inner product of the above gives:</a:t>
                </a:r>
              </a:p>
              <a:p>
                <a:pPr marL="0" indent="0">
                  <a:buNone/>
                </a:pPr>
                <a:endParaRPr lang="en-GB" sz="15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500" b="0" i="1" smtClean="0">
                                      <a:latin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e>
                                  <m:r>
                                    <a:rPr lang="en-GB" sz="15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5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B8BC2A9F-C46A-C969-7F2A-CA00670E9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734" y="1587500"/>
                <a:ext cx="3526066" cy="4914900"/>
              </a:xfrm>
              <a:prstGeom prst="rect">
                <a:avLst/>
              </a:prstGeom>
              <a:blipFill>
                <a:blip r:embed="rId3"/>
                <a:stretch>
                  <a:fillRect l="-692" t="-620" b="-12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0C8B60EF-5A0C-902C-693A-E6EFEC316B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81647" y="1587500"/>
                <a:ext cx="3445633" cy="49149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500" dirty="0"/>
                  <a:t>There are only two solutions to the above. Either:</a:t>
                </a:r>
              </a:p>
              <a:p>
                <a:pPr marL="0" indent="0" algn="ctr">
                  <a:buNone/>
                </a:pPr>
                <a:endParaRPr lang="en-GB" sz="15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GB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GB" sz="1500" b="0" i="0" smtClean="0">
                          <a:latin typeface="Cambria Math" panose="02040503050406030204" pitchFamily="18" charset="0"/>
                        </a:rPr>
                        <m:t>or</m:t>
                      </m:r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   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e>
                          <m:r>
                            <a:rPr lang="en-GB" sz="15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GB" sz="15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1500" dirty="0"/>
              </a:p>
              <a:p>
                <a:pPr marL="0" indent="0" algn="ctr">
                  <a:buNone/>
                </a:pPr>
                <a:endParaRPr lang="en-GB" sz="1500" dirty="0"/>
              </a:p>
              <a:p>
                <a:r>
                  <a:rPr lang="en-GB" sz="1500" dirty="0"/>
                  <a:t>Therefore, </a:t>
                </a:r>
                <a14:m>
                  <m:oMath xmlns:m="http://schemas.openxmlformats.org/officeDocument/2006/math">
                    <m:r>
                      <a:rPr lang="en-GB" sz="15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GB" sz="1500" dirty="0"/>
                  <a:t> only exists for states that are orthogonal.</a:t>
                </a:r>
              </a:p>
              <a:p>
                <a:r>
                  <a:rPr lang="en-GB" sz="1500" b="1" dirty="0"/>
                  <a:t>There is no unitary </a:t>
                </a:r>
                <a14:m>
                  <m:oMath xmlns:m="http://schemas.openxmlformats.org/officeDocument/2006/math">
                    <m:r>
                      <a:rPr lang="en-GB" sz="1500" b="1" i="1" smtClean="0">
                        <a:latin typeface="Cambria Math" panose="02040503050406030204" pitchFamily="18" charset="0"/>
                      </a:rPr>
                      <m:t>𝑼</m:t>
                    </m:r>
                  </m:oMath>
                </a14:m>
                <a:r>
                  <a:rPr lang="en-GB" sz="1500" b="1" dirty="0"/>
                  <a:t> that can clone arbitrary states.</a:t>
                </a:r>
              </a:p>
            </p:txBody>
          </p:sp>
        </mc:Choice>
        <mc:Fallback xmlns="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0C8B60EF-5A0C-902C-693A-E6EFEC316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1647" y="1587500"/>
                <a:ext cx="3445633" cy="4914900"/>
              </a:xfrm>
              <a:prstGeom prst="rect">
                <a:avLst/>
              </a:prstGeom>
              <a:blipFill>
                <a:blip r:embed="rId4"/>
                <a:stretch>
                  <a:fillRect l="-531" t="-6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sheep in a glass case&#10;&#10;Description automatically generated">
            <a:extLst>
              <a:ext uri="{FF2B5EF4-FFF2-40B4-BE49-F238E27FC236}">
                <a16:creationId xmlns:a16="http://schemas.microsoft.com/office/drawing/2014/main" id="{DB5F9609-A233-9E76-0793-9585AC96E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979210"/>
            <a:ext cx="2989790" cy="1989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A79BC2-9FB0-49F6-1B7E-6C9656535D21}"/>
              </a:ext>
            </a:extLst>
          </p:cNvPr>
          <p:cNvSpPr txBox="1"/>
          <p:nvPr/>
        </p:nvSpPr>
        <p:spPr>
          <a:xfrm>
            <a:off x="364367" y="6053669"/>
            <a:ext cx="29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Dolly would not have existed had she been a Quantum Sheep. Image source: National Museum of Scotland</a:t>
            </a:r>
          </a:p>
        </p:txBody>
      </p:sp>
    </p:spTree>
    <p:extLst>
      <p:ext uri="{BB962C8B-B14F-4D97-AF65-F5344CB8AC3E}">
        <p14:creationId xmlns:p14="http://schemas.microsoft.com/office/powerpoint/2010/main" val="2121345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898081-09F9-974C-9831-95096992AF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6267" y="164069"/>
            <a:ext cx="6527577" cy="586261"/>
          </a:xfrm>
        </p:spPr>
        <p:txBody>
          <a:bodyPr/>
          <a:lstStyle/>
          <a:p>
            <a:r>
              <a:rPr lang="en-GB" dirty="0"/>
              <a:t>The two-bit repetition code: redundancy without cloning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icture Placeholder 3">
                <a:extLst>
                  <a:ext uri="{FF2B5EF4-FFF2-40B4-BE49-F238E27FC236}">
                    <a16:creationId xmlns:a16="http://schemas.microsoft.com/office/drawing/2014/main" id="{2E4CE496-9ADD-BDED-7B44-33C74A6B70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267" y="1578707"/>
                <a:ext cx="3547233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b="1" dirty="0"/>
                  <a:t>The two-qubit repetition code</a:t>
                </a:r>
              </a:p>
              <a:p>
                <a:pPr marL="0" indent="0">
                  <a:buNone/>
                </a:pPr>
                <a:r>
                  <a:rPr lang="en-GB" sz="1200" dirty="0"/>
                  <a:t>We can circumvent the No-Cloning theorem and redundantly encode quantum information using </a:t>
                </a:r>
                <a:r>
                  <a:rPr lang="en-GB" sz="1200" i="1" dirty="0"/>
                  <a:t>entanglement</a:t>
                </a:r>
                <a:r>
                  <a:rPr lang="en-GB" sz="1200" dirty="0"/>
                  <a:t>.</a:t>
                </a:r>
              </a:p>
              <a:p>
                <a:pPr marL="0" indent="0">
                  <a:buNone/>
                </a:pPr>
                <a:r>
                  <a:rPr lang="en-GB" sz="1200" dirty="0"/>
                  <a:t>The two-qubit repetition code maps the computational basis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⟩"/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},</m:t>
                    </m:r>
                  </m:oMath>
                </a14:m>
                <a:r>
                  <a:rPr lang="en-GB" sz="1200" b="1" dirty="0"/>
                  <a:t> </a:t>
                </a:r>
                <a:r>
                  <a:rPr lang="en-GB" sz="1200" dirty="0"/>
                  <a:t>to the</a:t>
                </a:r>
                <a:r>
                  <a:rPr lang="en-GB" sz="1200" b="1" dirty="0"/>
                  <a:t> Logical basis states:</a:t>
                </a:r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|0⟩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e>
                    </m:d>
                  </m:oMath>
                </a14:m>
                <a:r>
                  <a:rPr lang="en-GB" sz="1200" dirty="0"/>
                  <a:t>    and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⟩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d>
                  </m:oMath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b="1" dirty="0"/>
                  <a:t>Example</a:t>
                </a:r>
                <a:r>
                  <a:rPr lang="en-GB" sz="1200" dirty="0"/>
                  <a:t>: Consider the following qubit state.</a:t>
                </a:r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The two-qubit repetition encoder creates the following </a:t>
                </a:r>
                <a:r>
                  <a:rPr lang="en-GB" sz="1200" b="1" dirty="0"/>
                  <a:t>state</a:t>
                </a:r>
                <a:r>
                  <a:rPr lang="en-GB" sz="1200" dirty="0"/>
                  <a:t>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sz="12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GB" sz="1200" dirty="0"/>
              </a:p>
              <a:p>
                <a:pPr marL="0" indent="0" algn="ctr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13" name="Picture Placeholder 3">
                <a:extLst>
                  <a:ext uri="{FF2B5EF4-FFF2-40B4-BE49-F238E27FC236}">
                    <a16:creationId xmlns:a16="http://schemas.microsoft.com/office/drawing/2014/main" id="{2E4CE496-9ADD-BDED-7B44-33C74A6B7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67" y="1578707"/>
                <a:ext cx="3547233" cy="4804833"/>
              </a:xfrm>
              <a:prstGeom prst="rect">
                <a:avLst/>
              </a:prstGeom>
              <a:blipFill>
                <a:blip r:embed="rId2"/>
                <a:stretch>
                  <a:fillRect l="-172" t="-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4F4CAEA-3D4E-9DE4-E31E-5407E633C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365" y="2062628"/>
            <a:ext cx="4687948" cy="1771281"/>
          </a:xfrm>
          <a:prstGeom prst="rect">
            <a:avLst/>
          </a:prstGeom>
        </p:spPr>
      </p:pic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7818E73-6F1F-A405-80B0-8410347918A4}"/>
              </a:ext>
            </a:extLst>
          </p:cNvPr>
          <p:cNvSpPr txBox="1">
            <a:spLocks/>
          </p:cNvSpPr>
          <p:nvPr/>
        </p:nvSpPr>
        <p:spPr>
          <a:xfrm>
            <a:off x="5121326" y="1665241"/>
            <a:ext cx="1167252" cy="2716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Initial state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237FA4B-3B3D-3624-2916-5F57CA18E487}"/>
              </a:ext>
            </a:extLst>
          </p:cNvPr>
          <p:cNvSpPr txBox="1">
            <a:spLocks/>
          </p:cNvSpPr>
          <p:nvPr/>
        </p:nvSpPr>
        <p:spPr>
          <a:xfrm>
            <a:off x="5257101" y="3981124"/>
            <a:ext cx="1167252" cy="2716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Redundancy qubit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F84FD9A-A2A6-6356-DE38-3339B6FF4912}"/>
              </a:ext>
            </a:extLst>
          </p:cNvPr>
          <p:cNvSpPr txBox="1">
            <a:spLocks/>
          </p:cNvSpPr>
          <p:nvPr/>
        </p:nvSpPr>
        <p:spPr>
          <a:xfrm>
            <a:off x="7721824" y="2183401"/>
            <a:ext cx="1167252" cy="2716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Logical state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A6E655-C77C-CE7C-1A0B-3F83AA9CAC82}"/>
              </a:ext>
            </a:extLst>
          </p:cNvPr>
          <p:cNvCxnSpPr>
            <a:stCxn id="5" idx="2"/>
          </p:cNvCxnSpPr>
          <p:nvPr/>
        </p:nvCxnSpPr>
        <p:spPr>
          <a:xfrm>
            <a:off x="5704952" y="1936867"/>
            <a:ext cx="80706" cy="299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C39F2E-B94E-B72D-9BBE-045BE9905C8E}"/>
              </a:ext>
            </a:extLst>
          </p:cNvPr>
          <p:cNvCxnSpPr/>
          <p:nvPr/>
        </p:nvCxnSpPr>
        <p:spPr>
          <a:xfrm flipV="1">
            <a:off x="5569527" y="3686695"/>
            <a:ext cx="135425" cy="2944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EE7EB0F-2E45-50B9-32D8-BD5AD159AACD}"/>
              </a:ext>
            </a:extLst>
          </p:cNvPr>
          <p:cNvCxnSpPr>
            <a:cxnSpLocks/>
          </p:cNvCxnSpPr>
          <p:nvPr/>
        </p:nvCxnSpPr>
        <p:spPr>
          <a:xfrm flipH="1">
            <a:off x="7642168" y="2406535"/>
            <a:ext cx="259079" cy="347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83DD9514-99E2-3D04-9AB3-119F891E1F0B}"/>
              </a:ext>
            </a:extLst>
          </p:cNvPr>
          <p:cNvSpPr txBox="1">
            <a:spLocks/>
          </p:cNvSpPr>
          <p:nvPr/>
        </p:nvSpPr>
        <p:spPr>
          <a:xfrm>
            <a:off x="5257101" y="4921134"/>
            <a:ext cx="3631975" cy="17300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ED3A05-204A-0553-49E1-0352DDE00C1C}"/>
                  </a:ext>
                </a:extLst>
              </p:cNvPr>
              <p:cNvSpPr txBox="1"/>
              <p:nvPr/>
            </p:nvSpPr>
            <p:spPr>
              <a:xfrm>
                <a:off x="5257101" y="4878310"/>
                <a:ext cx="2713419" cy="923330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GB" sz="1800" b="1" dirty="0"/>
                  <a:t>Note</a:t>
                </a:r>
                <a:r>
                  <a:rPr lang="en-GB" sz="1800" dirty="0"/>
                  <a:t>. This is not cloning:</a:t>
                </a:r>
              </a:p>
              <a:p>
                <a:pPr marL="0" indent="0">
                  <a:buNone/>
                </a:pPr>
                <a:endParaRPr lang="en-GB" sz="18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≠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⊗|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ED3A05-204A-0553-49E1-0352DDE00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101" y="4878310"/>
                <a:ext cx="2713419" cy="923330"/>
              </a:xfrm>
              <a:prstGeom prst="rect">
                <a:avLst/>
              </a:prstGeom>
              <a:blipFill>
                <a:blip r:embed="rId4"/>
                <a:stretch>
                  <a:fillRect l="-1106" t="-1266" b="-2532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2195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2C0BD394-C3D6-EAD2-0E71-EAF6F794A213}"/>
              </a:ext>
            </a:extLst>
          </p:cNvPr>
          <p:cNvSpPr/>
          <p:nvPr/>
        </p:nvSpPr>
        <p:spPr>
          <a:xfrm>
            <a:off x="6516268" y="1528370"/>
            <a:ext cx="3719946" cy="371994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CBA8CC-4672-14E3-4795-8A674863B977}"/>
              </a:ext>
            </a:extLst>
          </p:cNvPr>
          <p:cNvSpPr/>
          <p:nvPr/>
        </p:nvSpPr>
        <p:spPr>
          <a:xfrm>
            <a:off x="7250776" y="3564959"/>
            <a:ext cx="2175164" cy="143468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9C02B0-4B9F-F39E-D388-BB861BAA4551}"/>
              </a:ext>
            </a:extLst>
          </p:cNvPr>
          <p:cNvSpPr/>
          <p:nvPr/>
        </p:nvSpPr>
        <p:spPr>
          <a:xfrm>
            <a:off x="7183582" y="1994317"/>
            <a:ext cx="2175164" cy="143468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94AA3A-BBE2-E690-8A56-CD68778979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8" y="204813"/>
            <a:ext cx="6254750" cy="586261"/>
          </a:xfrm>
        </p:spPr>
        <p:txBody>
          <a:bodyPr/>
          <a:lstStyle/>
          <a:p>
            <a:r>
              <a:rPr lang="en-GB" dirty="0"/>
              <a:t>The two-bit repetition code: partitioning the Hilbert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D8E24160-A97E-22C0-4C17-29522EA2C9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8" y="1795471"/>
                <a:ext cx="5036781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400" b="1" dirty="0"/>
                  <a:t>Partitioning the Hilbert Space</a:t>
                </a:r>
              </a:p>
              <a:p>
                <a:pPr marL="0" indent="0">
                  <a:buNone/>
                </a:pPr>
                <a:r>
                  <a:rPr lang="en-GB" sz="1400" dirty="0"/>
                  <a:t>Prior to encoding, the initial state </a:t>
                </a:r>
                <a:r>
                  <a:rPr lang="en-GB" sz="1400" i="1" dirty="0"/>
                  <a:t>exists</a:t>
                </a:r>
                <a:r>
                  <a:rPr lang="en-GB" sz="1400" dirty="0"/>
                  <a:t> within a two-dimensional Hilbert space.</a:t>
                </a:r>
              </a:p>
              <a:p>
                <a:pPr marL="0" indent="0">
                  <a:buNone/>
                </a:pPr>
                <a:endParaRPr lang="en-GB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)∈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1400" b="0" i="0" smtClean="0">
                          <a:latin typeface="Cambria Math" panose="02040503050406030204" pitchFamily="18" charset="0"/>
                        </a:rPr>
                        <m:t>span</m:t>
                      </m:r>
                      <m:d>
                        <m:dPr>
                          <m:endChr m:val="⟩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400" dirty="0"/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r>
                  <a:rPr lang="en-GB" sz="1400" dirty="0"/>
                  <a:t>After encoding, the logical state exists within a four-dimensional Hilbert space:</a:t>
                </a:r>
              </a:p>
              <a:p>
                <a:pPr marL="0" indent="0">
                  <a:buNone/>
                </a:pPr>
                <a:endParaRPr lang="en-GB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sz="1400" b="0" i="0" smtClean="0">
                          <a:latin typeface="Cambria Math" panose="02040503050406030204" pitchFamily="18" charset="0"/>
                        </a:rPr>
                        <m:t>span</m:t>
                      </m:r>
                      <m:d>
                        <m:dPr>
                          <m:endChr m:val="⟩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,|11⟩)</m:t>
                      </m:r>
                    </m:oMath>
                  </m:oMathPara>
                </a14:m>
                <a:endParaRPr lang="en-GB" sz="1400" b="0" dirty="0"/>
              </a:p>
              <a:p>
                <a:pPr marL="0" indent="0">
                  <a:buNone/>
                </a:pPr>
                <a:endParaRPr lang="en-GB" sz="1400" dirty="0"/>
              </a:p>
              <a:p>
                <a:pPr marL="0" indent="0">
                  <a:buNone/>
                </a:pPr>
                <a:r>
                  <a:rPr lang="en-GB" sz="1400" dirty="0"/>
                  <a:t>We can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400" dirty="0"/>
                  <a:t> into two orthogonal subspaces</a:t>
                </a:r>
              </a:p>
              <a:p>
                <a:pPr marL="0" indent="0">
                  <a:buNone/>
                </a:pPr>
                <a:endParaRPr lang="en-GB" sz="1400" dirty="0"/>
              </a:p>
              <a:p>
                <a:r>
                  <a:rPr lang="en-GB" sz="1400" b="0" dirty="0"/>
                  <a:t>The </a:t>
                </a:r>
                <a:r>
                  <a:rPr lang="en-GB" sz="1400" dirty="0"/>
                  <a:t>code-space: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400" b="0" i="0" smtClean="0"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endChr m:val="⟩"/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0" smtClean="0"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  <m:e>
                        <m:r>
                          <a:rPr lang="en-GB" sz="1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b="0" dirty="0"/>
              </a:p>
              <a:p>
                <a:r>
                  <a:rPr lang="en-GB" sz="1400" dirty="0"/>
                  <a:t>The error-space: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endChr m:val="⟩"/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e>
                        <m:r>
                          <a:rPr lang="en-GB" sz="1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D8E24160-A97E-22C0-4C17-29522EA2C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8" y="1795471"/>
                <a:ext cx="5036781" cy="4804833"/>
              </a:xfrm>
              <a:prstGeom prst="rect">
                <a:avLst/>
              </a:prstGeom>
              <a:blipFill>
                <a:blip r:embed="rId2"/>
                <a:stretch>
                  <a:fillRect l="-363" t="-6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D36B8-F1C6-0F3B-97D5-9F2A6CBD3456}"/>
                  </a:ext>
                </a:extLst>
              </p:cNvPr>
              <p:cNvSpPr txBox="1"/>
              <p:nvPr/>
            </p:nvSpPr>
            <p:spPr>
              <a:xfrm>
                <a:off x="7567179" y="2782687"/>
                <a:ext cx="626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|00⟩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ED36B8-F1C6-0F3B-97D5-9F2A6CBD3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7179" y="2782687"/>
                <a:ext cx="626572" cy="369332"/>
              </a:xfrm>
              <a:prstGeom prst="rect">
                <a:avLst/>
              </a:prstGeom>
              <a:blipFill>
                <a:blip r:embed="rId3"/>
                <a:stretch>
                  <a:fillRect r="-971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950F8F-22FE-F714-E400-FA009E50D76F}"/>
                  </a:ext>
                </a:extLst>
              </p:cNvPr>
              <p:cNvSpPr txBox="1"/>
              <p:nvPr/>
            </p:nvSpPr>
            <p:spPr>
              <a:xfrm>
                <a:off x="8304760" y="2763687"/>
                <a:ext cx="5531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|11⟩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950F8F-22FE-F714-E400-FA009E50D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760" y="2763687"/>
                <a:ext cx="553143" cy="369332"/>
              </a:xfrm>
              <a:prstGeom prst="rect">
                <a:avLst/>
              </a:prstGeom>
              <a:blipFill>
                <a:blip r:embed="rId4"/>
                <a:stretch>
                  <a:fillRect l="-3297" r="-10989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2880C6-F9FE-8036-F625-28963D73FCDD}"/>
                  </a:ext>
                </a:extLst>
              </p:cNvPr>
              <p:cNvSpPr txBox="1"/>
              <p:nvPr/>
            </p:nvSpPr>
            <p:spPr>
              <a:xfrm>
                <a:off x="7250430" y="4207667"/>
                <a:ext cx="1087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|10⟩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2880C6-F9FE-8036-F625-28963D73FC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430" y="4207667"/>
                <a:ext cx="1087928" cy="369332"/>
              </a:xfrm>
              <a:prstGeom prst="rect">
                <a:avLst/>
              </a:prstGeom>
              <a:blipFill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1B36F5-8B37-1388-FFD0-10A42E22BC09}"/>
                  </a:ext>
                </a:extLst>
              </p:cNvPr>
              <p:cNvSpPr txBox="1"/>
              <p:nvPr/>
            </p:nvSpPr>
            <p:spPr>
              <a:xfrm>
                <a:off x="8079753" y="4258550"/>
                <a:ext cx="1087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|01⟩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1B36F5-8B37-1388-FFD0-10A42E22B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753" y="4258550"/>
                <a:ext cx="108792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D32A6D-60EC-C6BE-5ECB-E4811856FB1A}"/>
                  </a:ext>
                </a:extLst>
              </p:cNvPr>
              <p:cNvSpPr txBox="1"/>
              <p:nvPr/>
            </p:nvSpPr>
            <p:spPr>
              <a:xfrm>
                <a:off x="7592118" y="2327270"/>
                <a:ext cx="626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𝑐𝑜𝑑𝑒𝑠𝑝𝑎𝑐𝑒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8D32A6D-60EC-C6BE-5ECB-E4811856F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2118" y="2327270"/>
                <a:ext cx="626572" cy="369332"/>
              </a:xfrm>
              <a:prstGeom prst="rect">
                <a:avLst/>
              </a:prstGeom>
              <a:blipFill>
                <a:blip r:embed="rId7"/>
                <a:stretch>
                  <a:fillRect r="-13495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645569-2FA2-4877-6FFB-E72ABFCE169B}"/>
                  </a:ext>
                </a:extLst>
              </p:cNvPr>
              <p:cNvSpPr txBox="1"/>
              <p:nvPr/>
            </p:nvSpPr>
            <p:spPr>
              <a:xfrm>
                <a:off x="7683903" y="3759690"/>
                <a:ext cx="626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ℰ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𝑒𝑟𝑟𝑜𝑟𝑠𝑝𝑎𝑐𝑒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6645569-2FA2-4877-6FFB-E72ABFCE1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3903" y="3759690"/>
                <a:ext cx="626572" cy="369332"/>
              </a:xfrm>
              <a:prstGeom prst="rect">
                <a:avLst/>
              </a:prstGeom>
              <a:blipFill>
                <a:blip r:embed="rId8"/>
                <a:stretch>
                  <a:fillRect r="-147573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60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AD31354-37DD-D96C-B135-5F38BD43DDA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Errors map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AD31354-37DD-D96C-B135-5F38BD43DD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534" t="-218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03A60505-1DA9-F5FE-69E0-0FB514564F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1553" y="1766376"/>
                <a:ext cx="4576618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600" dirty="0"/>
                  <a:t>If the logical state is un-errored, it in the </a:t>
                </a:r>
                <a:r>
                  <a:rPr lang="en-GB" sz="1600" dirty="0" err="1"/>
                  <a:t>codespace</a:t>
                </a:r>
                <a:r>
                  <a:rPr lang="en-GB" sz="1600" dirty="0"/>
                  <a:t> </a:t>
                </a:r>
              </a:p>
              <a:p>
                <a:pPr marL="0" indent="0">
                  <a:buNone/>
                </a:pPr>
                <a:endParaRPr lang="en-GB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⊂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If it is subject to a single-qubit Pauli-X error, the state is rotated into the error space. E.g., </a:t>
                </a:r>
              </a:p>
              <a:p>
                <a:pPr marL="0" indent="0">
                  <a:buNone/>
                </a:pPr>
                <a:endParaRPr lang="en-GB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GB" sz="1600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ℰ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⊂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We can detect the occurrence of a single-qubit X-error by performing a measurement to determine which subspace the logical qubit is in.</a:t>
                </a:r>
                <a:endParaRPr lang="en-GB" sz="1600" b="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endParaRPr lang="en-GB" sz="1200" b="1" dirty="0"/>
              </a:p>
            </p:txBody>
          </p:sp>
        </mc:Choice>
        <mc:Fallback xmlns="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03A60505-1DA9-F5FE-69E0-0FB514564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53" y="1766376"/>
                <a:ext cx="4576618" cy="4804833"/>
              </a:xfrm>
              <a:prstGeom prst="rect">
                <a:avLst/>
              </a:prstGeom>
              <a:blipFill>
                <a:blip r:embed="rId3"/>
                <a:stretch>
                  <a:fillRect l="-666" t="-888" r="-7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4CE6C8CD-2878-8BE1-ABAF-336AAF7F4162}"/>
              </a:ext>
            </a:extLst>
          </p:cNvPr>
          <p:cNvSpPr/>
          <p:nvPr/>
        </p:nvSpPr>
        <p:spPr>
          <a:xfrm>
            <a:off x="7139722" y="1569027"/>
            <a:ext cx="3719946" cy="371994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09DF325-4A67-AB7B-F84F-388F599819A0}"/>
              </a:ext>
            </a:extLst>
          </p:cNvPr>
          <p:cNvSpPr/>
          <p:nvPr/>
        </p:nvSpPr>
        <p:spPr>
          <a:xfrm>
            <a:off x="7874230" y="3605616"/>
            <a:ext cx="2175164" cy="143468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7FA9C4-2C8D-33EE-04BF-3C809214D753}"/>
              </a:ext>
            </a:extLst>
          </p:cNvPr>
          <p:cNvSpPr/>
          <p:nvPr/>
        </p:nvSpPr>
        <p:spPr>
          <a:xfrm>
            <a:off x="7807036" y="2034974"/>
            <a:ext cx="2175164" cy="143468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31C2EF-EFF2-0A01-C445-4AC51B9079BC}"/>
                  </a:ext>
                </a:extLst>
              </p:cNvPr>
              <p:cNvSpPr txBox="1"/>
              <p:nvPr/>
            </p:nvSpPr>
            <p:spPr>
              <a:xfrm>
                <a:off x="8190633" y="2823344"/>
                <a:ext cx="626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|00⟩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31C2EF-EFF2-0A01-C445-4AC51B907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633" y="2823344"/>
                <a:ext cx="626572" cy="369332"/>
              </a:xfrm>
              <a:prstGeom prst="rect">
                <a:avLst/>
              </a:prstGeom>
              <a:blipFill>
                <a:blip r:embed="rId4"/>
                <a:stretch>
                  <a:fillRect r="-1961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5F1D8-9E4F-3EE3-8DDD-D68B286E9246}"/>
                  </a:ext>
                </a:extLst>
              </p:cNvPr>
              <p:cNvSpPr txBox="1"/>
              <p:nvPr/>
            </p:nvSpPr>
            <p:spPr>
              <a:xfrm>
                <a:off x="8928214" y="2804344"/>
                <a:ext cx="55314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|11⟩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5F1D8-9E4F-3EE3-8DDD-D68B286E9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8214" y="2804344"/>
                <a:ext cx="553143" cy="369332"/>
              </a:xfrm>
              <a:prstGeom prst="rect">
                <a:avLst/>
              </a:prstGeom>
              <a:blipFill>
                <a:blip r:embed="rId5"/>
                <a:stretch>
                  <a:fillRect l="-3333" r="-12222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D51F69-7C25-C31E-8225-5BB5EB2B5097}"/>
                  </a:ext>
                </a:extLst>
              </p:cNvPr>
              <p:cNvSpPr txBox="1"/>
              <p:nvPr/>
            </p:nvSpPr>
            <p:spPr>
              <a:xfrm>
                <a:off x="7873884" y="4248324"/>
                <a:ext cx="1087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|10⟩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D51F69-7C25-C31E-8225-5BB5EB2B5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884" y="4248324"/>
                <a:ext cx="1087928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9DBA07-1B48-3B72-E371-A116ED842F8C}"/>
                  </a:ext>
                </a:extLst>
              </p:cNvPr>
              <p:cNvSpPr txBox="1"/>
              <p:nvPr/>
            </p:nvSpPr>
            <p:spPr>
              <a:xfrm>
                <a:off x="8703207" y="4299207"/>
                <a:ext cx="10879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|01⟩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9DBA07-1B48-3B72-E371-A116ED842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207" y="4299207"/>
                <a:ext cx="1087928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50BBD9-FBE1-6804-0CCC-9DB29DC5716A}"/>
                  </a:ext>
                </a:extLst>
              </p:cNvPr>
              <p:cNvSpPr txBox="1"/>
              <p:nvPr/>
            </p:nvSpPr>
            <p:spPr>
              <a:xfrm>
                <a:off x="8215572" y="2367927"/>
                <a:ext cx="626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𝑐𝑜𝑑𝑒𝑠𝑝𝑎𝑐𝑒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850BBD9-FBE1-6804-0CCC-9DB29DC5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5572" y="2367927"/>
                <a:ext cx="626572" cy="369332"/>
              </a:xfrm>
              <a:prstGeom prst="rect">
                <a:avLst/>
              </a:prstGeom>
              <a:blipFill>
                <a:blip r:embed="rId8"/>
                <a:stretch>
                  <a:fillRect r="-137255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3829CA-5CCE-FCFC-969D-30F24991D811}"/>
                  </a:ext>
                </a:extLst>
              </p:cNvPr>
              <p:cNvSpPr txBox="1"/>
              <p:nvPr/>
            </p:nvSpPr>
            <p:spPr>
              <a:xfrm>
                <a:off x="8307357" y="3800347"/>
                <a:ext cx="6265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ℰ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𝑒𝑟𝑟𝑜𝑟𝑠𝑝𝑎𝑐𝑒</m:t>
                      </m:r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3829CA-5CCE-FCFC-969D-30F24991D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357" y="3800347"/>
                <a:ext cx="626572" cy="369332"/>
              </a:xfrm>
              <a:prstGeom prst="rect">
                <a:avLst/>
              </a:prstGeom>
              <a:blipFill>
                <a:blip r:embed="rId9"/>
                <a:stretch>
                  <a:fillRect r="-147573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918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E799C2-AE13-4DE3-9DFA-A49F0464C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9071733" cy="586261"/>
          </a:xfrm>
        </p:spPr>
        <p:txBody>
          <a:bodyPr/>
          <a:lstStyle/>
          <a:p>
            <a:r>
              <a:rPr lang="en-GB" dirty="0"/>
              <a:t>Detecting errors via stabiliser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F91E4CE3-F56E-EA6B-1534-3178678F12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267" y="1710267"/>
                <a:ext cx="4698700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The two-qubit code partitions the Hilbert space into a </a:t>
                </a:r>
                <a:r>
                  <a:rPr lang="en-GB" sz="1200" dirty="0" err="1"/>
                  <a:t>codespace</a:t>
                </a:r>
                <a:r>
                  <a:rPr lang="en-GB" sz="1200" dirty="0"/>
                  <a:t> and an </a:t>
                </a:r>
                <a:r>
                  <a:rPr lang="en-GB" sz="1200" dirty="0" err="1"/>
                  <a:t>errorspace</a:t>
                </a:r>
                <a:r>
                  <a:rPr lang="en-GB" sz="1200" dirty="0"/>
                  <a:t>:</a:t>
                </a:r>
              </a:p>
              <a:p>
                <a:pPr marL="0" indent="0" algn="ctr">
                  <a:buNone/>
                </a:pPr>
                <a:r>
                  <a:rPr lang="en-GB" sz="1200" b="0" dirty="0"/>
                  <a:t>The </a:t>
                </a:r>
                <a:r>
                  <a:rPr lang="en-GB" sz="1200" dirty="0"/>
                  <a:t>code-space: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𝒞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endChr m:val="⟩"/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0" smtClean="0"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e>
                        <m:r>
                          <a:rPr lang="en-GB" sz="12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200" b="0" dirty="0"/>
              </a:p>
              <a:p>
                <a:pPr marL="0" indent="0" algn="ctr">
                  <a:buNone/>
                </a:pPr>
                <a:r>
                  <a:rPr lang="en-GB" sz="1200" dirty="0"/>
                  <a:t>The error-space: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>
                        <a:latin typeface="Cambria Math" panose="02040503050406030204" pitchFamily="18" charset="0"/>
                      </a:rPr>
                      <m:t>span</m:t>
                    </m:r>
                    <m:d>
                      <m:dPr>
                        <m:endChr m:val="⟩"/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,</m:t>
                        </m:r>
                      </m:e>
                      <m:e>
                        <m:r>
                          <a:rPr lang="en-GB" sz="1200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We can differentiate between the </a:t>
                </a:r>
                <a:r>
                  <a:rPr lang="en-GB" sz="1200" dirty="0" err="1"/>
                  <a:t>codespace</a:t>
                </a:r>
                <a:r>
                  <a:rPr lang="en-GB" sz="1200" dirty="0"/>
                  <a:t> and the error space using a </a:t>
                </a:r>
                <a:r>
                  <a:rPr lang="en-GB" sz="1200" b="1" dirty="0"/>
                  <a:t>Hadamard test</a:t>
                </a:r>
                <a:r>
                  <a:rPr lang="en-GB" sz="1200" dirty="0"/>
                  <a:t>. The projector onto the </a:t>
                </a:r>
                <a:r>
                  <a:rPr lang="en-GB" sz="1200" dirty="0" err="1"/>
                  <a:t>codespace</a:t>
                </a:r>
                <a:r>
                  <a:rPr lang="en-GB" sz="1200" dirty="0"/>
                  <a:t> is: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=|00⟩⟨00|+|11⟩⟨11|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The projector on the </a:t>
                </a:r>
                <a:r>
                  <a:rPr lang="en-GB" sz="1200" dirty="0" err="1"/>
                  <a:t>errorspace</a:t>
                </a:r>
                <a:r>
                  <a:rPr lang="en-GB" sz="1200" dirty="0"/>
                  <a:t> is: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=|01⟩⟨01|+|10⟩⟨10|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The following unitary operator has eigenvalues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±1</m:t>
                    </m:r>
                  </m:oMath>
                </a14:m>
                <a:r>
                  <a:rPr lang="en-GB" sz="1200" dirty="0"/>
                  <a:t> depending upon whether it is applied to state in the </a:t>
                </a:r>
                <a:r>
                  <a:rPr lang="en-GB" sz="1200" dirty="0" err="1"/>
                  <a:t>codespace</a:t>
                </a:r>
                <a:r>
                  <a:rPr lang="en-GB" sz="1200" dirty="0"/>
                  <a:t> or the error space:</a:t>
                </a:r>
              </a:p>
              <a:p>
                <a:pPr marL="0" indent="0">
                  <a:buNone/>
                </a:pPr>
                <a:endParaRPr lang="en-GB" sz="12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GB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sub>
                      </m:sSub>
                      <m:r>
                        <a:rPr lang="en-GB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  <m:sub>
                          <m: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b="0" dirty="0"/>
                  <a:t>The above operator is referred to as a </a:t>
                </a:r>
                <a:r>
                  <a:rPr lang="en-GB" sz="1200" b="1" dirty="0"/>
                  <a:t>stabiliser</a:t>
                </a:r>
                <a:r>
                  <a:rPr lang="en-GB" sz="1200" dirty="0"/>
                  <a:t> as it acts as the identity on the logical state:</a:t>
                </a:r>
                <a:br>
                  <a:rPr lang="en-GB" sz="1200" dirty="0"/>
                </a:b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br>
                  <a:rPr lang="en-GB" sz="1200" dirty="0"/>
                </a:br>
                <a:endParaRPr lang="en-GB" sz="1200" b="1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F91E4CE3-F56E-EA6B-1534-3178678F1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67" y="1710267"/>
                <a:ext cx="4698700" cy="4804833"/>
              </a:xfrm>
              <a:prstGeom prst="rect">
                <a:avLst/>
              </a:prstGeom>
              <a:blipFill>
                <a:blip r:embed="rId2"/>
                <a:stretch>
                  <a:fillRect l="-130" t="-5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8BF3DCA-1C90-40FB-EAB9-2FB47271B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06" t="32754" r="8859" b="21159"/>
          <a:stretch/>
        </p:blipFill>
        <p:spPr>
          <a:xfrm>
            <a:off x="6305204" y="1404350"/>
            <a:ext cx="4118880" cy="1696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Picture Placeholder 3">
                <a:extLst>
                  <a:ext uri="{FF2B5EF4-FFF2-40B4-BE49-F238E27FC236}">
                    <a16:creationId xmlns:a16="http://schemas.microsoft.com/office/drawing/2014/main" id="{07CE0514-8F4B-3967-A6E2-84E70C4F59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92487" y="3319072"/>
                <a:ext cx="4698700" cy="2821534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The Hadamard test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200" dirty="0"/>
                  <a:t> has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±1</m:t>
                    </m:r>
                  </m:oMath>
                </a14:m>
                <a:r>
                  <a:rPr lang="en-GB" sz="1200" dirty="0"/>
                  <a:t> eigenvalues.</a:t>
                </a:r>
              </a:p>
              <a:p>
                <a:pPr marL="0" indent="0">
                  <a:buNone/>
                </a:pPr>
                <a:r>
                  <a:rPr lang="en-GB" sz="1200" b="1" dirty="0"/>
                  <a:t>If the state is in the </a:t>
                </a:r>
                <a:r>
                  <a:rPr lang="en-GB" sz="1200" b="1" dirty="0" err="1"/>
                  <a:t>codespace</a:t>
                </a:r>
                <a:r>
                  <a:rPr lang="en-GB" sz="1200" dirty="0"/>
                  <a:t>, we measure the (+1) eigenvalue.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br>
                  <a:rPr lang="en-GB" sz="1200" dirty="0"/>
                </a:br>
                <a:br>
                  <a:rPr lang="en-GB" sz="1200" dirty="0"/>
                </a:br>
                <a:r>
                  <a:rPr lang="en-GB" sz="1200" b="1" dirty="0"/>
                  <a:t>If the state is in the </a:t>
                </a:r>
                <a:r>
                  <a:rPr lang="en-GB" sz="1200" b="1" dirty="0" err="1"/>
                  <a:t>errorspace</a:t>
                </a:r>
                <a:r>
                  <a:rPr lang="en-GB" sz="1200" dirty="0"/>
                  <a:t>, we measure the (-1) eigenvalue.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GB" sz="12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1)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This enables us to detect errors without destroying the superposition.</a:t>
                </a:r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3" name="Picture Placeholder 3">
                <a:extLst>
                  <a:ext uri="{FF2B5EF4-FFF2-40B4-BE49-F238E27FC236}">
                    <a16:creationId xmlns:a16="http://schemas.microsoft.com/office/drawing/2014/main" id="{07CE0514-8F4B-3967-A6E2-84E70C4F5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487" y="3319072"/>
                <a:ext cx="4698700" cy="2821534"/>
              </a:xfrm>
              <a:prstGeom prst="rect">
                <a:avLst/>
              </a:prstGeom>
              <a:blipFill>
                <a:blip r:embed="rId4"/>
                <a:stretch>
                  <a:fillRect l="-130" t="-6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129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264A4E-9164-62B9-FA88-FFEE134AA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9012466" cy="586261"/>
          </a:xfrm>
        </p:spPr>
        <p:txBody>
          <a:bodyPr/>
          <a:lstStyle/>
          <a:p>
            <a:r>
              <a:rPr lang="en-GB" dirty="0"/>
              <a:t>Error detection in the 2-qubit code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47421A-FD16-0920-F7D1-7BB2FBF5C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6" t="32754" r="8859" b="21159"/>
          <a:stretch/>
        </p:blipFill>
        <p:spPr>
          <a:xfrm>
            <a:off x="6096000" y="1687330"/>
            <a:ext cx="4834467" cy="1991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4DCE0852-0EC4-39BA-075B-4A02127AC8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6267" y="1687330"/>
                <a:ext cx="5625800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+mj-lt"/>
                  <a:buAutoNum type="arabicPeriod"/>
                </a:pPr>
                <a:r>
                  <a:rPr lang="en-GB" sz="1200" b="1" dirty="0"/>
                  <a:t>Initial circuit state</a:t>
                </a:r>
                <a:r>
                  <a:rPr lang="en-GB" sz="12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>
                  <a:buFont typeface="+mj-lt"/>
                  <a:buAutoNum type="arabicPeriod"/>
                </a:pPr>
                <a:r>
                  <a:rPr lang="en-GB" sz="1200" b="1" dirty="0"/>
                  <a:t>After encoding</a:t>
                </a:r>
                <a:r>
                  <a:rPr lang="en-GB" sz="12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>
                  <a:buFont typeface="+mj-lt"/>
                  <a:buAutoNum type="arabicPeriod"/>
                </a:pPr>
                <a:r>
                  <a:rPr lang="en-GB" sz="1200" b="1" dirty="0"/>
                  <a:t>Two qubit state after the Hadamard test (immediately before measurement of qubit A)</a:t>
                </a:r>
                <a:r>
                  <a:rPr lang="en-GB" sz="1200" dirty="0"/>
                  <a:t>:</a:t>
                </a:r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GB" sz="1200" b="0" i="0" smtClean="0">
                          <a:latin typeface="Cambria Math" panose="02040503050406030204" pitchFamily="18" charset="0"/>
                        </a:rPr>
                        <m:t>E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GB" sz="1200">
                          <a:latin typeface="Cambria Math" panose="02040503050406030204" pitchFamily="18" charset="0"/>
                        </a:rPr>
                        <m:t>E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b="1" dirty="0"/>
                  <a:t>Examples</a:t>
                </a:r>
              </a:p>
              <a:p>
                <a:r>
                  <a:rPr lang="en-GB" sz="1200" dirty="0"/>
                  <a:t>If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200" dirty="0"/>
                  <a:t> (no error case) we measure the `0` syndrome.</a:t>
                </a:r>
                <a:br>
                  <a:rPr lang="en-GB" sz="1200" dirty="0"/>
                </a:br>
                <a:br>
                  <a:rPr lang="en-GB" sz="12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 marL="0" indent="0" algn="ctr">
                  <a:buNone/>
                </a:pPr>
                <a:r>
                  <a:rPr lang="en-GB" sz="1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 marL="0" indent="0" algn="ctr">
                  <a:buNone/>
                </a:pPr>
                <a:endParaRPr lang="en-GB" sz="1200" dirty="0"/>
              </a:p>
              <a:p>
                <a:r>
                  <a:rPr lang="en-GB" sz="1200" dirty="0"/>
                  <a:t>If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200" dirty="0"/>
                  <a:t> we measure the `1` syndrome.</a:t>
                </a:r>
                <a:br>
                  <a:rPr lang="en-GB" sz="1200" dirty="0"/>
                </a:b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  <a:p>
                <a:pPr marL="0" indent="0" algn="ctr">
                  <a:buNone/>
                </a:pPr>
                <a:r>
                  <a:rPr lang="en-GB" sz="1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4DCE0852-0EC4-39BA-075B-4A02127AC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67" y="1687330"/>
                <a:ext cx="5625800" cy="4804833"/>
              </a:xfrm>
              <a:prstGeom prst="rect">
                <a:avLst/>
              </a:prstGeom>
              <a:blipFill>
                <a:blip r:embed="rId3"/>
                <a:stretch>
                  <a:fillRect l="-108" t="-6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228B2BCE-E5D9-5696-319F-19E372ECD7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8699" y="3855263"/>
                <a:ext cx="5481867" cy="171010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+mj-lt"/>
                  <a:buAutoNum type="arabicPeriod"/>
                </a:pPr>
                <a:r>
                  <a:rPr lang="en-GB" sz="1200" b="1" dirty="0"/>
                  <a:t>Encoder</a:t>
                </a:r>
                <a:r>
                  <a:rPr lang="en-GB" sz="1200" dirty="0"/>
                  <a:t>. Maps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GB" sz="1200" dirty="0"/>
                  <a:t> to the logical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200" b="1" dirty="0"/>
                  <a:t>.</a:t>
                </a:r>
              </a:p>
              <a:p>
                <a:pPr>
                  <a:buFont typeface="+mj-lt"/>
                  <a:buAutoNum type="arabicPeriod"/>
                </a:pPr>
                <a:r>
                  <a:rPr lang="en-GB" sz="1200" b="1" dirty="0"/>
                  <a:t>Error channel: </a:t>
                </a:r>
                <a:r>
                  <a:rPr lang="en-GB" sz="1200" dirty="0"/>
                  <a:t>we assume that the two-qubit state is subject to some Pauli-X error in the region marked by the gate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GB" sz="1200" b="1" dirty="0"/>
              </a:p>
              <a:p>
                <a:pPr>
                  <a:buFont typeface="+mj-lt"/>
                  <a:buAutoNum type="arabicPeriod"/>
                </a:pPr>
                <a:r>
                  <a:rPr lang="en-GB" sz="1200" b="1" dirty="0"/>
                  <a:t>Stabiliser measurement and syndrome extraction. </a:t>
                </a:r>
                <a:r>
                  <a:rPr lang="en-GB" sz="1200" dirty="0"/>
                  <a:t>A Hadamard test can be performed to measure the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200" b="1" dirty="0"/>
                  <a:t> </a:t>
                </a:r>
                <a:r>
                  <a:rPr lang="en-GB" sz="1200" dirty="0"/>
                  <a:t>and determine whether an error has occurred. The binary outcome of the measurement on auxiliary qubit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1200" b="1" dirty="0"/>
                  <a:t> </a:t>
                </a:r>
                <a:r>
                  <a:rPr lang="en-GB" sz="1200" dirty="0"/>
                  <a:t>is called the </a:t>
                </a:r>
                <a:r>
                  <a:rPr lang="en-GB" sz="1200" i="1" dirty="0"/>
                  <a:t>syndrome</a:t>
                </a:r>
                <a:r>
                  <a:rPr lang="en-GB" sz="1200" dirty="0"/>
                  <a:t>.</a:t>
                </a:r>
                <a:endParaRPr lang="en-GB" sz="1200" b="1" dirty="0"/>
              </a:p>
            </p:txBody>
          </p:sp>
        </mc:Choice>
        <mc:Fallback xmlns="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228B2BCE-E5D9-5696-319F-19E372ECD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699" y="3855263"/>
                <a:ext cx="5481867" cy="1710107"/>
              </a:xfrm>
              <a:prstGeom prst="rect">
                <a:avLst/>
              </a:prstGeom>
              <a:blipFill>
                <a:blip r:embed="rId4"/>
                <a:stretch>
                  <a:fillRect l="-111" t="-14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6614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FA5B864-BB4B-2CB6-FDC0-411F91C03E49}"/>
              </a:ext>
            </a:extLst>
          </p:cNvPr>
          <p:cNvSpPr txBox="1">
            <a:spLocks/>
          </p:cNvSpPr>
          <p:nvPr/>
        </p:nvSpPr>
        <p:spPr>
          <a:xfrm>
            <a:off x="733901" y="1402601"/>
            <a:ext cx="5362099" cy="8612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b="1" dirty="0"/>
          </a:p>
        </p:txBody>
      </p:sp>
      <p:pic>
        <p:nvPicPr>
          <p:cNvPr id="9" name="Content Placeholder 6" descr="A close up of a device&#10;&#10;Description automatically generated">
            <a:extLst>
              <a:ext uri="{FF2B5EF4-FFF2-40B4-BE49-F238E27FC236}">
                <a16:creationId xmlns:a16="http://schemas.microsoft.com/office/drawing/2014/main" id="{675DA05E-B01A-881B-92EE-C1C38638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02" y="371606"/>
            <a:ext cx="2344043" cy="3830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783BD-EBF9-F1CF-3F3D-9B1CFF57F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951" y="323400"/>
            <a:ext cx="2536320" cy="38300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6BB500-6BE7-0D65-B7AB-1B4413B36044}"/>
              </a:ext>
            </a:extLst>
          </p:cNvPr>
          <p:cNvSpPr txBox="1"/>
          <p:nvPr/>
        </p:nvSpPr>
        <p:spPr>
          <a:xfrm>
            <a:off x="6894950" y="4316657"/>
            <a:ext cx="42717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Rigetti</a:t>
            </a:r>
            <a:r>
              <a:rPr lang="en-GB" sz="2400" dirty="0"/>
              <a:t> </a:t>
            </a:r>
            <a:r>
              <a:rPr lang="en-GB" sz="2400" dirty="0" err="1"/>
              <a:t>Novera</a:t>
            </a:r>
            <a:r>
              <a:rPr lang="en-GB" sz="2400" dirty="0"/>
              <a:t> superconducting qubit quantum computer [4]</a:t>
            </a:r>
          </a:p>
          <a:p>
            <a:endParaRPr lang="en-GB" sz="1400" dirty="0"/>
          </a:p>
          <a:p>
            <a:r>
              <a:rPr lang="en-GB" sz="1400" dirty="0"/>
              <a:t>[3] </a:t>
            </a:r>
            <a:r>
              <a:rPr lang="en-GB" sz="1400" dirty="0">
                <a:hlinkClick r:id="rId4"/>
              </a:rPr>
              <a:t>https://www.rigetti.com/novera</a:t>
            </a:r>
            <a:endParaRPr lang="en-GB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6CA5E1-6E29-C867-EC2A-81F2963F438D}"/>
              </a:ext>
            </a:extLst>
          </p:cNvPr>
          <p:cNvGrpSpPr/>
          <p:nvPr/>
        </p:nvGrpSpPr>
        <p:grpSpPr>
          <a:xfrm>
            <a:off x="663388" y="2186967"/>
            <a:ext cx="5559582" cy="3785652"/>
            <a:chOff x="663797" y="1788595"/>
            <a:chExt cx="5559582" cy="3785652"/>
          </a:xfrm>
        </p:grpSpPr>
        <p:pic>
          <p:nvPicPr>
            <p:cNvPr id="13" name="Picture 12" descr="A large black box with white text&#10;&#10;Description automatically generated with medium confidence">
              <a:extLst>
                <a:ext uri="{FF2B5EF4-FFF2-40B4-BE49-F238E27FC236}">
                  <a16:creationId xmlns:a16="http://schemas.microsoft.com/office/drawing/2014/main" id="{2F963B54-8A29-0CC3-E7E8-87AC3DBF1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97" y="1788595"/>
              <a:ext cx="2131366" cy="345440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F3C566-B2DA-5FC9-8FE0-92E95B0DBC94}"/>
                </a:ext>
              </a:extLst>
            </p:cNvPr>
            <p:cNvSpPr txBox="1"/>
            <p:nvPr/>
          </p:nvSpPr>
          <p:spPr>
            <a:xfrm>
              <a:off x="3091421" y="1788595"/>
              <a:ext cx="3131958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b="1" dirty="0" err="1"/>
                <a:t>QuEra</a:t>
              </a:r>
              <a:r>
                <a:rPr lang="en-GB" sz="2400" b="1" dirty="0"/>
                <a:t> Aquila</a:t>
              </a:r>
              <a:r>
                <a:rPr lang="en-GB" sz="2400" dirty="0"/>
                <a:t>: 256 qubit neutral-atom quantum computer [1]</a:t>
              </a:r>
            </a:p>
            <a:p>
              <a:endParaRPr lang="en-GB" sz="2400" dirty="0"/>
            </a:p>
            <a:p>
              <a:r>
                <a:rPr lang="en-GB" sz="2400" dirty="0"/>
                <a:t>Two-qubit gate fidelity: </a:t>
              </a:r>
              <a:r>
                <a:rPr lang="en-GB" sz="2400" b="1" dirty="0"/>
                <a:t>99.5%</a:t>
              </a:r>
              <a:r>
                <a:rPr lang="en-GB" sz="2400" dirty="0"/>
                <a:t> [2]</a:t>
              </a:r>
            </a:p>
            <a:p>
              <a:endParaRPr lang="en-GB" dirty="0"/>
            </a:p>
            <a:p>
              <a:r>
                <a:rPr lang="en-GB" sz="1400" dirty="0"/>
                <a:t>[1] </a:t>
              </a:r>
              <a:r>
                <a:rPr lang="en-GB" sz="1400" dirty="0">
                  <a:hlinkClick r:id="rId6"/>
                </a:rPr>
                <a:t>https://quera.com</a:t>
              </a:r>
              <a:endParaRPr lang="en-GB" sz="1400" dirty="0"/>
            </a:p>
            <a:p>
              <a:r>
                <a:rPr lang="fr-FR" sz="1400" i="1" dirty="0"/>
                <a:t>[2] </a:t>
              </a:r>
              <a:r>
                <a:rPr lang="fr-FR" sz="1400" i="1" dirty="0">
                  <a:hlinkClick r:id="rId7"/>
                </a:rPr>
                <a:t>Nature</a:t>
              </a:r>
              <a:r>
                <a:rPr lang="fr-FR" sz="1400" dirty="0"/>
                <a:t> </a:t>
              </a:r>
              <a:r>
                <a:rPr lang="fr-FR" sz="1400" b="1" dirty="0"/>
                <a:t>volume 622</a:t>
              </a:r>
              <a:r>
                <a:rPr lang="fr-FR" sz="1400" dirty="0"/>
                <a:t>, pages 268–272 (2023)</a:t>
              </a:r>
            </a:p>
            <a:p>
              <a:endParaRPr lang="en-GB" dirty="0"/>
            </a:p>
            <a:p>
              <a:r>
                <a:rPr lang="en-GB" dirty="0"/>
                <a:t> </a:t>
              </a:r>
            </a:p>
          </p:txBody>
        </p:sp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B76DC5-62DE-8227-7319-3FDD0BF934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b="1" dirty="0"/>
              <a:t>Quantum gate error rates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286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C57B9-8D02-4470-0C24-269C0EF80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551548-5270-4A7A-D20A-5C7978B521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9012466" cy="586261"/>
          </a:xfrm>
        </p:spPr>
        <p:txBody>
          <a:bodyPr/>
          <a:lstStyle/>
          <a:p>
            <a:r>
              <a:rPr lang="en-GB" dirty="0"/>
              <a:t>Error detection in the 2-qubit code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D6FB9-33D6-28D0-602C-900D193F9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6" t="32754" r="8859" b="21159"/>
          <a:stretch/>
        </p:blipFill>
        <p:spPr>
          <a:xfrm>
            <a:off x="6502400" y="1710267"/>
            <a:ext cx="4834467" cy="1991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6C91340D-5634-B524-4DEC-D977B47F0D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7954" y="1526115"/>
                <a:ext cx="5625800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b="1" dirty="0"/>
                  <a:t>Pauli-operator commutation</a:t>
                </a:r>
                <a:r>
                  <a:rPr lang="en-GB" sz="1200" dirty="0"/>
                  <a:t>: Any pair of Pauli operators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GB" sz="1200" dirty="0"/>
                  <a:t> either commute or anti-commute with one another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200" dirty="0"/>
                  <a:t> or </a:t>
                </a:r>
                <a14:m>
                  <m:oMath xmlns:m="http://schemas.openxmlformats.org/officeDocument/2006/math">
                    <m:r>
                      <a:rPr lang="en-GB" sz="1200" b="0" i="1" dirty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GB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2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2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GB" sz="12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GB" sz="1200" b="0" i="1" dirty="0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200" dirty="0"/>
                  <a:t>.</a:t>
                </a:r>
              </a:p>
              <a:p>
                <a:pPr>
                  <a:buFont typeface="+mj-lt"/>
                  <a:buAutoNum type="arabicPeriod"/>
                </a:pPr>
                <a:r>
                  <a:rPr lang="en-GB" sz="1200" b="1" dirty="0"/>
                  <a:t>After encoding</a:t>
                </a:r>
                <a:r>
                  <a:rPr lang="en-GB" sz="12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>
                  <a:buFont typeface="+mj-lt"/>
                  <a:buAutoNum type="arabicPeriod"/>
                </a:pPr>
                <a:r>
                  <a:rPr lang="en-GB" sz="1200" b="1" dirty="0"/>
                  <a:t>After the Hadamard test (immediately before measurement of qubit A)</a:t>
                </a:r>
                <a:r>
                  <a:rPr lang="en-GB" sz="1200" dirty="0"/>
                  <a:t>:</a:t>
                </a:r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GB" sz="1200" b="0" i="0" smtClean="0">
                          <a:latin typeface="Cambria Math" panose="02040503050406030204" pitchFamily="18" charset="0"/>
                        </a:rPr>
                        <m:t>E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GB" sz="1200">
                          <a:latin typeface="Cambria Math" panose="02040503050406030204" pitchFamily="18" charset="0"/>
                        </a:rPr>
                        <m:t>E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Assume that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sz="1200" dirty="0"/>
                  <a:t> is a Pauli operator.</a:t>
                </a:r>
              </a:p>
              <a:p>
                <a:pPr marL="0" indent="0">
                  <a:buNone/>
                </a:pPr>
                <a:r>
                  <a:rPr lang="en-GB" sz="1200" b="1" dirty="0"/>
                  <a:t>If error commutes </a:t>
                </a:r>
                <a:r>
                  <a:rPr lang="en-GB" sz="1200" dirty="0"/>
                  <a:t>with stabiliser,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200" dirty="0"/>
                  <a:t>, then we are in the </a:t>
                </a:r>
                <a:r>
                  <a:rPr lang="en-GB" sz="1200" dirty="0" err="1"/>
                  <a:t>codespace</a:t>
                </a:r>
                <a:r>
                  <a:rPr lang="en-GB" sz="1200" dirty="0"/>
                  <a:t> and we measure the `0` syndrome.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  <a:p>
                <a:pPr marL="0" indent="0" algn="ctr">
                  <a:buNone/>
                </a:pPr>
                <a:r>
                  <a:rPr lang="en-GB" sz="1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12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b="1" dirty="0"/>
                  <a:t>If error anti-commutes </a:t>
                </a:r>
                <a:r>
                  <a:rPr lang="en-GB" sz="1200" dirty="0"/>
                  <a:t>with the stabiliser, </a:t>
                </a:r>
                <a14:m>
                  <m:oMath xmlns:m="http://schemas.openxmlformats.org/officeDocument/2006/math">
                    <m:r>
                      <a:rPr lang="en-GB" sz="1200">
                        <a:latin typeface="Cambria Math" panose="02040503050406030204" pitchFamily="18" charset="0"/>
                      </a:rPr>
                      <m:t>{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sz="12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}=0</m:t>
                    </m:r>
                  </m:oMath>
                </a14:m>
                <a:r>
                  <a:rPr lang="en-GB" sz="1200" dirty="0"/>
                  <a:t>, then we are in the </a:t>
                </a:r>
                <a:r>
                  <a:rPr lang="en-GB" sz="1200" dirty="0" err="1"/>
                  <a:t>the</a:t>
                </a:r>
                <a:r>
                  <a:rPr lang="en-GB" sz="1200" dirty="0"/>
                  <a:t> </a:t>
                </a:r>
                <a:r>
                  <a:rPr lang="en-GB" sz="1200" dirty="0" err="1"/>
                  <a:t>errorspace</a:t>
                </a:r>
                <a:r>
                  <a:rPr lang="en-GB" sz="1200" dirty="0"/>
                  <a:t> and we measure the `1` syndrome.</a:t>
                </a:r>
              </a:p>
              <a:p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  <a:p>
                <a:pPr marL="0" indent="0" algn="ctr">
                  <a:buNone/>
                </a:pPr>
                <a:r>
                  <a:rPr lang="en-GB" sz="1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12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6C91340D-5634-B524-4DEC-D977B47F0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54" y="1526115"/>
                <a:ext cx="5625800" cy="4804833"/>
              </a:xfrm>
              <a:prstGeom prst="rect">
                <a:avLst/>
              </a:prstGeom>
              <a:blipFill>
                <a:blip r:embed="rId3"/>
                <a:stretch>
                  <a:fillRect l="-108" t="-253" b="-55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FE6C7CF-0BCD-D651-7768-4A7654C39D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7809267"/>
                  </p:ext>
                </p:extLst>
              </p:nvPr>
            </p:nvGraphicFramePr>
            <p:xfrm>
              <a:off x="6712526" y="3829471"/>
              <a:ext cx="4493030" cy="1371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6515">
                      <a:extLst>
                        <a:ext uri="{9D8B030D-6E8A-4147-A177-3AD203B41FA5}">
                          <a16:colId xmlns:a16="http://schemas.microsoft.com/office/drawing/2014/main" val="2584927797"/>
                        </a:ext>
                      </a:extLst>
                    </a:gridCol>
                    <a:gridCol w="2246515">
                      <a:extLst>
                        <a:ext uri="{9D8B030D-6E8A-4147-A177-3AD203B41FA5}">
                          <a16:colId xmlns:a16="http://schemas.microsoft.com/office/drawing/2014/main" val="2735818386"/>
                        </a:ext>
                      </a:extLst>
                    </a:gridCol>
                  </a:tblGrid>
                  <a:tr h="224459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Pauli Error, 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Syndrome readout, 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2184180"/>
                      </a:ext>
                    </a:extLst>
                  </a:tr>
                  <a:tr h="2244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741584"/>
                      </a:ext>
                    </a:extLst>
                  </a:tr>
                  <a:tr h="2244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2543864"/>
                      </a:ext>
                    </a:extLst>
                  </a:tr>
                  <a:tr h="2244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3895389"/>
                      </a:ext>
                    </a:extLst>
                  </a:tr>
                  <a:tr h="2244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96894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FE6C7CF-0BCD-D651-7768-4A7654C39D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7809267"/>
                  </p:ext>
                </p:extLst>
              </p:nvPr>
            </p:nvGraphicFramePr>
            <p:xfrm>
              <a:off x="6712526" y="3829471"/>
              <a:ext cx="4493030" cy="13716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46515">
                      <a:extLst>
                        <a:ext uri="{9D8B030D-6E8A-4147-A177-3AD203B41FA5}">
                          <a16:colId xmlns:a16="http://schemas.microsoft.com/office/drawing/2014/main" val="2584927797"/>
                        </a:ext>
                      </a:extLst>
                    </a:gridCol>
                    <a:gridCol w="2246515">
                      <a:extLst>
                        <a:ext uri="{9D8B030D-6E8A-4147-A177-3AD203B41FA5}">
                          <a16:colId xmlns:a16="http://schemas.microsoft.com/office/drawing/2014/main" val="2735818386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Pauli Error, 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Syndrome readout, 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218418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1" t="-102222" r="-101084" b="-31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74158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1" t="-197826" r="-101084" b="-2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254386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1" t="-304444" r="-101084" b="-1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389538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71" t="-404444" r="-101084" b="-1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968949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68BBFD-7FDE-0F4D-E3FA-B35AB138379F}"/>
                  </a:ext>
                </a:extLst>
              </p:cNvPr>
              <p:cNvSpPr txBox="1"/>
              <p:nvPr/>
            </p:nvSpPr>
            <p:spPr>
              <a:xfrm>
                <a:off x="6630439" y="5366896"/>
                <a:ext cx="487437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200" dirty="0"/>
                  <a:t>The syndrome measurement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1200" dirty="0"/>
                  <a:t> depends upon whether the error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sz="1200" dirty="0"/>
                  <a:t> commutes or anti-</a:t>
                </a:r>
                <a:r>
                  <a:rPr lang="en-GB" sz="1200" dirty="0" err="1"/>
                  <a:t>comutes</a:t>
                </a:r>
                <a:r>
                  <a:rPr lang="en-GB" sz="1200" dirty="0"/>
                  <a:t> with the stabiliser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68BBFD-7FDE-0F4D-E3FA-B35AB1383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439" y="5366896"/>
                <a:ext cx="4874376" cy="461665"/>
              </a:xfrm>
              <a:prstGeom prst="rect">
                <a:avLst/>
              </a:prstGeom>
              <a:blipFill>
                <a:blip r:embed="rId5"/>
                <a:stretch>
                  <a:fillRect l="-125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3688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7B06E-5E78-8E6A-B48A-51F2564797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Pauli commutation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FDC0E5B0-29E6-61E5-C103-EADCF6E5FD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7954" y="1526115"/>
                <a:ext cx="3239893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dirty="0"/>
                  <a:t>All single qubit Pauli operators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sz="1800" b="0" i="1" dirty="0"/>
                  <a:t> </a:t>
                </a:r>
                <a:r>
                  <a:rPr lang="en-GB" sz="1800" b="0" dirty="0"/>
                  <a:t>anti-commute with one another.</a:t>
                </a:r>
                <a:br>
                  <a:rPr lang="en-GB" sz="1800" b="0" i="1" dirty="0"/>
                </a:br>
                <a:br>
                  <a:rPr lang="en-GB" sz="1800" b="0" i="1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/>
                  <a:t>Multi-qubit Pauli operators anti-commute if they </a:t>
                </a:r>
                <a:r>
                  <a:rPr lang="en-GB" sz="1800" b="1" dirty="0"/>
                  <a:t>non-trivially intersect</a:t>
                </a:r>
                <a:r>
                  <a:rPr lang="en-GB" sz="1800" dirty="0"/>
                  <a:t> on an odd number of qubits.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/>
                  <a:t>An intersection is </a:t>
                </a:r>
                <a:r>
                  <a:rPr lang="en-GB" sz="1800" i="1" dirty="0"/>
                  <a:t>trivial</a:t>
                </a:r>
                <a:r>
                  <a:rPr lang="en-GB" sz="1800" dirty="0"/>
                  <a:t> if a Pauli operator of type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∈(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/>
                  <a:t> intersects with another Pauli of type Lambda or the identity.</a:t>
                </a:r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FDC0E5B0-29E6-61E5-C103-EADCF6E5F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54" y="1526115"/>
                <a:ext cx="3239893" cy="4804833"/>
              </a:xfrm>
              <a:prstGeom prst="rect">
                <a:avLst/>
              </a:prstGeom>
              <a:blipFill>
                <a:blip r:embed="rId2"/>
                <a:stretch>
                  <a:fillRect l="-1504" t="-1141" r="-2068" b="-1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5BB0AB88-4C5E-535F-0402-480F0E543E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69023" y="1526114"/>
                <a:ext cx="7592992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b="1" dirty="0"/>
                  <a:t>Example 1</a:t>
                </a:r>
                <a:r>
                  <a:rPr lang="en-GB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1800" dirty="0"/>
              </a:p>
              <a:p>
                <a:pPr>
                  <a:buFontTx/>
                  <a:buChar char="-"/>
                </a:pPr>
                <a:r>
                  <a:rPr lang="en-GB" sz="1800" dirty="0"/>
                  <a:t>Non-trivially intersect on qubit 1: </a:t>
                </a:r>
                <a:r>
                  <a:rPr lang="en-GB" sz="1800" i="1" dirty="0"/>
                  <a:t>Anti-commute</a:t>
                </a:r>
                <a:r>
                  <a:rPr lang="en-GB" sz="1800" dirty="0"/>
                  <a:t>.</a:t>
                </a:r>
              </a:p>
              <a:p>
                <a:pPr marL="0" indent="0">
                  <a:buNone/>
                </a:pPr>
                <a:r>
                  <a:rPr lang="en-GB" sz="1800" b="1" dirty="0"/>
                  <a:t>Example 2</a:t>
                </a:r>
                <a:r>
                  <a:rPr lang="en-GB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800" b="1" dirty="0"/>
                  <a:t> </a:t>
                </a:r>
                <a:r>
                  <a:rPr lang="en-GB" sz="18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1800" b="1" dirty="0"/>
              </a:p>
              <a:p>
                <a:pPr marL="0" indent="0">
                  <a:buNone/>
                </a:pPr>
                <a:r>
                  <a:rPr lang="en-GB" sz="1800" dirty="0"/>
                  <a:t>-    Do not intersect: </a:t>
                </a:r>
                <a:r>
                  <a:rPr lang="en-GB" sz="1800" i="1" dirty="0"/>
                  <a:t>Commute</a:t>
                </a:r>
                <a:r>
                  <a:rPr lang="en-GB" sz="1800" dirty="0"/>
                  <a:t>.</a:t>
                </a:r>
              </a:p>
              <a:p>
                <a:pPr marL="0" indent="0">
                  <a:buNone/>
                </a:pPr>
                <a:r>
                  <a:rPr lang="en-GB" sz="1800" b="1" dirty="0"/>
                  <a:t>Example 3: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1800" b="0" dirty="0"/>
              </a:p>
              <a:p>
                <a:pPr>
                  <a:buFontTx/>
                  <a:buChar char="-"/>
                </a:pPr>
                <a:r>
                  <a:rPr lang="en-GB" sz="1800" dirty="0"/>
                  <a:t>Non-trivially intersect on qubits 1 and 2. Even number of non-trivial intersections: </a:t>
                </a:r>
                <a:r>
                  <a:rPr lang="en-GB" sz="1800" i="1" dirty="0"/>
                  <a:t>Commute</a:t>
                </a:r>
              </a:p>
              <a:p>
                <a:pPr marL="0" indent="0">
                  <a:buNone/>
                </a:pPr>
                <a:r>
                  <a:rPr lang="en-GB" sz="1800" b="1" dirty="0"/>
                  <a:t>Example 4</a:t>
                </a:r>
                <a:r>
                  <a:rPr lang="en-GB" sz="1800" i="1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800" i="1" dirty="0"/>
                  <a:t> </a:t>
                </a:r>
                <a:r>
                  <a:rPr lang="en-GB" sz="18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800" i="1" dirty="0"/>
                  <a:t>.</a:t>
                </a:r>
              </a:p>
              <a:p>
                <a:pPr>
                  <a:buFontTx/>
                  <a:buChar char="-"/>
                </a:pPr>
                <a:r>
                  <a:rPr lang="en-GB" sz="1800" dirty="0"/>
                  <a:t>Non-trivially intersect on qubits 1, 3 and 4. Odd number of intersections: </a:t>
                </a:r>
                <a:r>
                  <a:rPr lang="en-GB" sz="1800" i="1" dirty="0"/>
                  <a:t>Anti-commute.</a:t>
                </a:r>
              </a:p>
              <a:p>
                <a:pPr marL="0" indent="0">
                  <a:buNone/>
                </a:pPr>
                <a:r>
                  <a:rPr lang="en-GB" sz="1800" b="1" dirty="0"/>
                  <a:t>Example 5</a:t>
                </a:r>
                <a:r>
                  <a:rPr lang="en-GB" sz="18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800" b="1" dirty="0"/>
                  <a:t> </a:t>
                </a:r>
                <a:r>
                  <a:rPr lang="en-GB" sz="18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1800" b="1" dirty="0"/>
              </a:p>
              <a:p>
                <a:pPr marL="0" indent="0">
                  <a:buNone/>
                </a:pPr>
                <a:r>
                  <a:rPr lang="en-GB" sz="1800" b="1" dirty="0"/>
                  <a:t>- </a:t>
                </a:r>
                <a:r>
                  <a:rPr lang="en-GB" sz="1800" dirty="0"/>
                  <a:t>All intersections are trivial: </a:t>
                </a:r>
                <a:r>
                  <a:rPr lang="en-GB" sz="1800" i="1" dirty="0"/>
                  <a:t>commute</a:t>
                </a:r>
                <a:r>
                  <a:rPr lang="en-GB" sz="1800" dirty="0"/>
                  <a:t>.</a:t>
                </a:r>
                <a:endParaRPr lang="en-GB" sz="1800" b="1" dirty="0"/>
              </a:p>
            </p:txBody>
          </p:sp>
        </mc:Choice>
        <mc:Fallback xmlns="">
          <p:sp>
            <p:nvSpPr>
              <p:cNvPr id="9" name="Picture Placeholder 3">
                <a:extLst>
                  <a:ext uri="{FF2B5EF4-FFF2-40B4-BE49-F238E27FC236}">
                    <a16:creationId xmlns:a16="http://schemas.microsoft.com/office/drawing/2014/main" id="{5BB0AB88-4C5E-535F-0402-480F0E543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023" y="1526114"/>
                <a:ext cx="7592992" cy="4804833"/>
              </a:xfrm>
              <a:prstGeom prst="rect">
                <a:avLst/>
              </a:prstGeom>
              <a:blipFill>
                <a:blip r:embed="rId3"/>
                <a:stretch>
                  <a:fillRect l="-723" t="-11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6859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BE0834-4B7D-2385-A13F-4329DD2B7B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7547733" cy="586261"/>
          </a:xfrm>
        </p:spPr>
        <p:txBody>
          <a:bodyPr/>
          <a:lstStyle/>
          <a:p>
            <a:r>
              <a:rPr lang="en-GB" dirty="0"/>
              <a:t>The three-qubit repetition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D6EB112F-C6C5-DDD2-6050-2D40BC3B99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9834" y="1629833"/>
                <a:ext cx="5100866" cy="480483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To detect </a:t>
                </a:r>
                <a:r>
                  <a:rPr lang="en-GB" sz="1200" b="1" dirty="0"/>
                  <a:t>and</a:t>
                </a:r>
                <a:r>
                  <a:rPr lang="en-GB" sz="1200" dirty="0"/>
                  <a:t> correct errors, we require a larger Hilbert space and multiple overlapping stabiliser measurements. E.g. the three-bit repetition code: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000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𝛽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111</m:t>
                          </m:r>
                        </m:e>
                      </m:d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with logical basis states:</a:t>
                </a:r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000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,    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=|111⟩</m:t>
                      </m:r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:endParaRPr lang="en-GB" sz="1200" b="0" dirty="0"/>
              </a:p>
              <a:p>
                <a:pPr marL="0" indent="0">
                  <a:buNone/>
                </a:pPr>
                <a:r>
                  <a:rPr lang="en-GB" sz="1200" dirty="0"/>
                  <a:t>This code has two independent stabilisers: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200" b="0" i="0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GB" sz="1200" dirty="0"/>
                  <a:t>and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200" b="0" i="0" smtClean="0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r>
                  <a:rPr lang="en-GB" sz="1200" dirty="0"/>
                  <a:t>and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e>
                        </m:d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Each single-qubit X-error maps to a unique syndrome. The three-qubit code is therefore a </a:t>
                </a:r>
                <a:r>
                  <a:rPr lang="en-GB" sz="1200" b="1" dirty="0"/>
                  <a:t>correction</a:t>
                </a:r>
                <a:r>
                  <a:rPr lang="en-GB" sz="1200" dirty="0"/>
                  <a:t> code (the two-qubit code is a detection code). Recovery operations can be applied by consulting a look-up table.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D6EB112F-C6C5-DDD2-6050-2D40BC3B9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834" y="1629833"/>
                <a:ext cx="5100866" cy="4804833"/>
              </a:xfrm>
              <a:prstGeom prst="rect">
                <a:avLst/>
              </a:prstGeom>
              <a:blipFill>
                <a:blip r:embed="rId2"/>
                <a:stretch>
                  <a:fillRect l="-119" t="-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D42AA04-1503-B37A-FD3A-76EEC79CBF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9447711"/>
                  </p:ext>
                </p:extLst>
              </p:nvPr>
            </p:nvGraphicFramePr>
            <p:xfrm>
              <a:off x="6949740" y="3965211"/>
              <a:ext cx="5029199" cy="26994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5727">
                      <a:extLst>
                        <a:ext uri="{9D8B030D-6E8A-4147-A177-3AD203B41FA5}">
                          <a16:colId xmlns:a16="http://schemas.microsoft.com/office/drawing/2014/main" val="2584927797"/>
                        </a:ext>
                      </a:extLst>
                    </a:gridCol>
                    <a:gridCol w="1711736">
                      <a:extLst>
                        <a:ext uri="{9D8B030D-6E8A-4147-A177-3AD203B41FA5}">
                          <a16:colId xmlns:a16="http://schemas.microsoft.com/office/drawing/2014/main" val="2735818386"/>
                        </a:ext>
                      </a:extLst>
                    </a:gridCol>
                    <a:gridCol w="1711736">
                      <a:extLst>
                        <a:ext uri="{9D8B030D-6E8A-4147-A177-3AD203B41FA5}">
                          <a16:colId xmlns:a16="http://schemas.microsoft.com/office/drawing/2014/main" val="3025148506"/>
                        </a:ext>
                      </a:extLst>
                    </a:gridCol>
                  </a:tblGrid>
                  <a:tr h="320322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Pauli Error, 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Syndrome readout,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b>
                                  <m:r>
                                    <a:rPr lang="en-GB" sz="12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oMath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Recovery operation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2184180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6741584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2543864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43895389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9689497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51743510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9446899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⊗</m:t>
                                </m:r>
                                <m:sSub>
                                  <m:sSubPr>
                                    <m:ctrlP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GB" sz="1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051952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D42AA04-1503-B37A-FD3A-76EEC79CBFF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9447711"/>
                  </p:ext>
                </p:extLst>
              </p:nvPr>
            </p:nvGraphicFramePr>
            <p:xfrm>
              <a:off x="6949740" y="3965211"/>
              <a:ext cx="5029199" cy="26994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05727">
                      <a:extLst>
                        <a:ext uri="{9D8B030D-6E8A-4147-A177-3AD203B41FA5}">
                          <a16:colId xmlns:a16="http://schemas.microsoft.com/office/drawing/2014/main" val="2584927797"/>
                        </a:ext>
                      </a:extLst>
                    </a:gridCol>
                    <a:gridCol w="1711736">
                      <a:extLst>
                        <a:ext uri="{9D8B030D-6E8A-4147-A177-3AD203B41FA5}">
                          <a16:colId xmlns:a16="http://schemas.microsoft.com/office/drawing/2014/main" val="2735818386"/>
                        </a:ext>
                      </a:extLst>
                    </a:gridCol>
                    <a:gridCol w="1711736">
                      <a:extLst>
                        <a:ext uri="{9D8B030D-6E8A-4147-A177-3AD203B41FA5}">
                          <a16:colId xmlns:a16="http://schemas.microsoft.com/office/drawing/2014/main" val="3025148506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Pauli Error, 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4306" t="-1333" r="-101423" b="-49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200" dirty="0"/>
                            <a:t>Recovery operation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2184180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9" t="-143396" r="-214394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306" t="-143396" r="-1423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96741584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9" t="-243396" r="-214394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306" t="-243396" r="-1423" b="-5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2543864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9" t="-350000" r="-214394" b="-409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306" t="-350000" r="-1423" b="-409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43895389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9" t="-441509" r="-214394" b="-30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306" t="-441509" r="-1423" b="-3018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9689497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9" t="-541509" r="-214394" b="-2018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306" t="-541509" r="-1423" b="-2018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1743510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9" t="-653846" r="-214394" b="-105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306" t="-653846" r="-1423" b="-10576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9446899"/>
                      </a:ext>
                    </a:extLst>
                  </a:tr>
                  <a:tr h="3203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9" t="-739623" r="-214394" b="-37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94306" t="-739623" r="-1423" b="-37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51952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A6935A6-AD30-98E6-BBD3-1FC02FBB4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740" y="1543062"/>
            <a:ext cx="5125118" cy="171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05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EA8D23DF-D685-2D35-640A-D99761FA15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8" y="1883676"/>
                <a:ext cx="4080632" cy="503237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So far, we’ve only considered Pauli-X type errors. We now consider the other error types qubits can be subject to.</a:t>
                </a:r>
                <a:br>
                  <a:rPr lang="en-GB" sz="1200" dirty="0"/>
                </a:br>
                <a:br>
                  <a:rPr lang="en-GB" sz="1200" dirty="0"/>
                </a:br>
                <a:r>
                  <a:rPr lang="en-GB" sz="1200" dirty="0"/>
                  <a:t>A general qubit state can be represented as point on a Bloch sphere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d>
                        <m:dPr>
                          <m:begChr m:val="|"/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GB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|1⟩</m:t>
                          </m:r>
                        </m:e>
                      </m:func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Coherent errors can be described a unitary that rotates the state from one point on the Bloch sphere to another: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𝛿𝜃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𝛿𝜙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2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GB" sz="1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𝛿𝜃</m:t>
                                </m:r>
                              </m:num>
                              <m:den>
                                <m:r>
                                  <a:rPr lang="en-GB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d>
                      <m:dPr>
                        <m:begChr m:val="|"/>
                        <m:endChr m:val="⟩"/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𝛿𝜙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𝑠𝑖𝑛</m:t>
                    </m:r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1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𝛿𝜃</m:t>
                            </m:r>
                          </m:num>
                          <m:den>
                            <m:r>
                              <a:rPr lang="en-GB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|1⟩</m:t>
                    </m:r>
                  </m:oMath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In classical error correction, we only need to worry about one type of error: bit-flips. For qubits, we have an infinite number of errors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𝛿𝜃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𝛿𝜙</m:t>
                        </m:r>
                      </m:e>
                    </m:d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200" dirty="0"/>
                  <a:t>corresponding to arbitrary rotations around the Bloch sphere.</a:t>
                </a:r>
              </a:p>
              <a:p>
                <a:pPr marL="0" indent="0">
                  <a:buNone/>
                </a:pPr>
                <a:r>
                  <a:rPr lang="en-GB" sz="1200" dirty="0"/>
                  <a:t>This is problematic, as error correction is not generally possible for analogue encodings 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EA8D23DF-D685-2D35-640A-D99761FA1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8" y="1883676"/>
                <a:ext cx="4080632" cy="5032375"/>
              </a:xfrm>
              <a:prstGeom prst="rect">
                <a:avLst/>
              </a:prstGeom>
              <a:blipFill>
                <a:blip r:embed="rId2"/>
                <a:stretch>
                  <a:fillRect l="-149" t="-3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5E02AB-DA9E-EEC1-8398-38839A65CD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digitisation of the error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C1464A-02BE-C4C1-B8B2-71436A47F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51" t="26621" r="5353" b="6812"/>
          <a:stretch/>
        </p:blipFill>
        <p:spPr>
          <a:xfrm>
            <a:off x="9614131" y="1330733"/>
            <a:ext cx="2485204" cy="2570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3EE2108-E0B0-7C38-353E-CB1964E4B4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0899" y="1883676"/>
                <a:ext cx="4508502" cy="470668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200" b="1" dirty="0"/>
                  <a:t>Q: Is error correction still possible?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200" b="1" dirty="0"/>
                  <a:t>A: Yes!</a:t>
                </a:r>
              </a:p>
              <a:p>
                <a:pPr marL="0" indent="0">
                  <a:buNone/>
                </a:pPr>
                <a:r>
                  <a:rPr lang="en-GB" sz="1200" dirty="0"/>
                  <a:t>The coherent error </a:t>
                </a:r>
                <a14:m>
                  <m:oMath xmlns:m="http://schemas.openxmlformats.org/officeDocument/2006/math">
                    <m:r>
                      <a:rPr lang="en-GB" sz="120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200" i="1" smtClean="0">
                            <a:latin typeface="Cambria Math" panose="02040503050406030204" pitchFamily="18" charset="0"/>
                          </a:rPr>
                          <m:t>𝛿𝜃</m:t>
                        </m:r>
                        <m:r>
                          <a:rPr lang="en-GB" sz="12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200" i="1" smtClean="0">
                            <a:latin typeface="Cambria Math" panose="02040503050406030204" pitchFamily="18" charset="0"/>
                          </a:rPr>
                          <m:t>𝛿𝜙</m:t>
                        </m:r>
                      </m:e>
                    </m:d>
                  </m:oMath>
                </a14:m>
                <a:r>
                  <a:rPr lang="en-GB" sz="1200" dirty="0"/>
                  <a:t> is a unitary 2x2 matrix.</a:t>
                </a:r>
              </a:p>
              <a:p>
                <a:pPr marL="0" indent="0">
                  <a:buNone/>
                </a:pPr>
                <a:r>
                  <a:rPr lang="en-GB" sz="1200" dirty="0"/>
                  <a:t>Any 2x2 matrix can be expanded in terms of a Pauli basis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GB" sz="1200" dirty="0"/>
                  <a:t>.</a:t>
                </a:r>
              </a:p>
              <a:p>
                <a:pPr marL="0" indent="0">
                  <a:buNone/>
                </a:pPr>
                <a:endParaRPr lang="en-GB" sz="1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𝛿𝜃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𝛿𝜙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Recall that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𝑋𝑍</m:t>
                    </m:r>
                  </m:oMath>
                </a14:m>
                <a:r>
                  <a:rPr lang="en-GB" sz="1200" dirty="0"/>
                  <a:t>. The above can therefore be written.</a:t>
                </a:r>
              </a:p>
              <a:p>
                <a:pPr marL="0" indent="0">
                  <a:buNone/>
                </a:pPr>
                <a:endParaRPr lang="en-GB" sz="1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𝛿𝜃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𝛿𝜙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𝑋𝑍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𝑋𝑍</m:t>
                      </m:r>
                      <m:d>
                        <m:dPr>
                          <m:begChr m:val="|"/>
                          <m:endChr m:val="⟩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GB" sz="1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The ability to correction X-errors (bit-flips) and Z-flips (phase-flips) is sufficient to correct any coherent error.</a:t>
                </a:r>
              </a:p>
              <a:p>
                <a:pPr marL="0" indent="0">
                  <a:buNone/>
                </a:pPr>
                <a:r>
                  <a:rPr lang="en-GB" sz="1200" dirty="0"/>
                  <a:t>This effect is known as the </a:t>
                </a:r>
                <a:r>
                  <a:rPr lang="en-GB" sz="1200" b="1" dirty="0"/>
                  <a:t>digitisation of the error.</a:t>
                </a:r>
                <a:endParaRPr lang="en-GB" sz="1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 sz="1200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63EE2108-E0B0-7C38-353E-CB1964E4B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899" y="1883676"/>
                <a:ext cx="4508502" cy="4706684"/>
              </a:xfrm>
              <a:prstGeom prst="rect">
                <a:avLst/>
              </a:prstGeom>
              <a:blipFill>
                <a:blip r:embed="rId4"/>
                <a:stretch>
                  <a:fillRect l="-135" t="-3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0901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DE4963-E539-D753-CBE7-CC0BE31F23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Bit- and Phase-Flips</a:t>
            </a:r>
          </a:p>
        </p:txBody>
      </p:sp>
      <p:pic>
        <p:nvPicPr>
          <p:cNvPr id="8" name="Picture 7" descr="A picture containing diagram, line, circle, design&#10;&#10;Description automatically generated">
            <a:extLst>
              <a:ext uri="{FF2B5EF4-FFF2-40B4-BE49-F238E27FC236}">
                <a16:creationId xmlns:a16="http://schemas.microsoft.com/office/drawing/2014/main" id="{91F6CAA0-8819-B162-6B4E-02E810F05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480" y="1520046"/>
            <a:ext cx="2857500" cy="3333750"/>
          </a:xfrm>
          <a:prstGeom prst="rect">
            <a:avLst/>
          </a:prstGeom>
        </p:spPr>
      </p:pic>
      <p:pic>
        <p:nvPicPr>
          <p:cNvPr id="9" name="Picture 8" descr="A picture containing diagram, line, circle, design&#10;&#10;Description automatically generated">
            <a:extLst>
              <a:ext uri="{FF2B5EF4-FFF2-40B4-BE49-F238E27FC236}">
                <a16:creationId xmlns:a16="http://schemas.microsoft.com/office/drawing/2014/main" id="{27FF32AE-BD3E-C123-DE09-925452950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136" y="1520046"/>
            <a:ext cx="2857500" cy="3333750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A22A39E5-0174-B4B0-013A-CD3880B3937A}"/>
              </a:ext>
            </a:extLst>
          </p:cNvPr>
          <p:cNvSpPr txBox="1"/>
          <p:nvPr/>
        </p:nvSpPr>
        <p:spPr>
          <a:xfrm>
            <a:off x="2448520" y="5100044"/>
            <a:ext cx="2857500" cy="830997"/>
          </a:xfrm>
          <a:prstGeom prst="rect">
            <a:avLst/>
          </a:prstGeom>
          <a:noFill/>
          <a:ln w="28575" cap="rnd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Evolution on the Bloch Sphere due to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bit-flip</a:t>
            </a:r>
            <a:r>
              <a:rPr lang="en-GB" sz="1600" b="1" dirty="0">
                <a:solidFill>
                  <a:srgbClr val="000000"/>
                </a:solidFill>
                <a:latin typeface="Century Gothic" panose="020B0502020202020204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Century Gothic" panose="020B0502020202020204"/>
              </a:rPr>
              <a:t>(X-Pauli error)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6849F4E5-3620-FD4E-0F96-5CE79E949470}"/>
              </a:ext>
            </a:extLst>
          </p:cNvPr>
          <p:cNvSpPr txBox="1"/>
          <p:nvPr/>
        </p:nvSpPr>
        <p:spPr>
          <a:xfrm>
            <a:off x="5871353" y="5100044"/>
            <a:ext cx="2857500" cy="830997"/>
          </a:xfrm>
          <a:prstGeom prst="rect">
            <a:avLst/>
          </a:prstGeom>
          <a:noFill/>
          <a:ln w="28575" cap="rnd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Evolution on the Bloch Sphere due to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phase-flip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(Z-Pauli error)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468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F653E4-F19E-19E3-B4B6-59EA32C58A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8" y="329504"/>
            <a:ext cx="7511942" cy="586261"/>
          </a:xfrm>
        </p:spPr>
        <p:txBody>
          <a:bodyPr/>
          <a:lstStyle/>
          <a:p>
            <a:r>
              <a:rPr lang="en-GB" dirty="0"/>
              <a:t>Logical operators and code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DEDF9F-1653-7211-0B90-A2F84034957B}"/>
                  </a:ext>
                </a:extLst>
              </p:cNvPr>
              <p:cNvSpPr txBox="1"/>
              <p:nvPr/>
            </p:nvSpPr>
            <p:spPr>
              <a:xfrm>
                <a:off x="444731" y="1637608"/>
                <a:ext cx="4813069" cy="4585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/>
                  <a:t>Three-qubit code</a:t>
                </a:r>
                <a:r>
                  <a:rPr lang="en-GB" sz="1400" dirty="0"/>
                  <a:t>:</a:t>
                </a:r>
              </a:p>
              <a:p>
                <a:endParaRPr lang="en-GB" sz="1400" dirty="0"/>
              </a:p>
              <a:p>
                <a:pPr algn="ctr"/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⟩"/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=|111⟩</m:t>
                    </m:r>
                  </m:oMath>
                </a14:m>
                <a:endParaRPr lang="en-GB" sz="1400" b="0" dirty="0"/>
              </a:p>
              <a:p>
                <a:endParaRPr lang="en-GB" sz="1400" dirty="0"/>
              </a:p>
              <a:p>
                <a:endParaRPr lang="en-GB" sz="1400" b="1" dirty="0"/>
              </a:p>
              <a:p>
                <a:r>
                  <a:rPr lang="en-GB" sz="1400" b="1" dirty="0"/>
                  <a:t>Logical X-operator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dirty="0"/>
                  <a:t> performs the mapping</a:t>
                </a:r>
                <a:br>
                  <a:rPr lang="en-GB" sz="1400" dirty="0"/>
                </a:br>
                <a:endParaRPr lang="en-GB" sz="1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b="0" dirty="0"/>
                  <a:t>    and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=|0⟩</m:t>
                    </m:r>
                  </m:oMath>
                </a14:m>
                <a:endParaRPr lang="en-GB" sz="1400" b="0" dirty="0"/>
              </a:p>
              <a:p>
                <a:pPr algn="ctr"/>
                <a:endParaRPr lang="en-GB" sz="1400" dirty="0"/>
              </a:p>
              <a:p>
                <a:r>
                  <a:rPr lang="en-GB" sz="1400" b="1" dirty="0"/>
                  <a:t>For the three-qubit code</a:t>
                </a:r>
                <a:r>
                  <a:rPr lang="en-GB" sz="1400" dirty="0"/>
                  <a:t>:</a:t>
                </a:r>
              </a:p>
              <a:p>
                <a:endParaRPr lang="en-GB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  <a:p>
                <a:endParaRPr lang="en-GB" sz="1400" dirty="0"/>
              </a:p>
              <a:p>
                <a:r>
                  <a:rPr lang="en-GB" sz="1400" dirty="0"/>
                  <a:t>Logical operators always commute with all the stabilisers. E.g., for the three-qubit code with </a:t>
                </a:r>
                <a:r>
                  <a:rPr lang="en-GB" sz="1400" dirty="0" err="1"/>
                  <a:t>stablisers</a:t>
                </a:r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GB" sz="1400" dirty="0"/>
              </a:p>
              <a:p>
                <a:endParaRPr lang="en-GB" sz="1400" dirty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/>
                  <a:t>    and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1400" dirty="0"/>
              </a:p>
              <a:p>
                <a:endParaRPr lang="en-GB" sz="1400" dirty="0"/>
              </a:p>
              <a:p>
                <a:pPr marL="171450" indent="-171450">
                  <a:buFont typeface="Symbol" panose="05050102010706020507" pitchFamily="18" charset="2"/>
                  <a:buChar char="Þ"/>
                </a:pPr>
                <a:r>
                  <a:rPr lang="en-GB" sz="1400" dirty="0"/>
                  <a:t> Logical operators always yield the `0` syndrome. I.e., they are undetectable.</a:t>
                </a:r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DEDF9F-1653-7211-0B90-A2F840349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31" y="1637608"/>
                <a:ext cx="4813069" cy="4585871"/>
              </a:xfrm>
              <a:prstGeom prst="rect">
                <a:avLst/>
              </a:prstGeom>
              <a:blipFill>
                <a:blip r:embed="rId2"/>
                <a:stretch>
                  <a:fillRect l="-380" t="-266" r="-8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AB34CB-DB01-8188-1680-1A871E847CCE}"/>
                  </a:ext>
                </a:extLst>
              </p:cNvPr>
              <p:cNvSpPr txBox="1"/>
              <p:nvPr/>
            </p:nvSpPr>
            <p:spPr>
              <a:xfrm>
                <a:off x="6199909" y="1637607"/>
                <a:ext cx="4813069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The </a:t>
                </a:r>
                <a:r>
                  <a:rPr lang="en-GB" sz="1400" b="1" dirty="0"/>
                  <a:t>code distance </a:t>
                </a:r>
                <a:r>
                  <a:rPr lang="en-GB" sz="1400" dirty="0"/>
                  <a:t>is the equal to the minimum Hamming-weight of a logical operator.</a:t>
                </a:r>
              </a:p>
              <a:p>
                <a:endParaRPr lang="en-GB" sz="1400" dirty="0"/>
              </a:p>
              <a:p>
                <a:r>
                  <a:rPr lang="en-GB" sz="1400" dirty="0"/>
                  <a:t>For the three-qubit code, the minimum-weight X-logical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400" dirty="0"/>
                  <a:t>. The distance for X-errors is therefore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1400" dirty="0"/>
                  <a:t>.</a:t>
                </a:r>
              </a:p>
              <a:p>
                <a:endParaRPr lang="en-GB" sz="1400" dirty="0"/>
              </a:p>
              <a:p>
                <a:r>
                  <a:rPr lang="en-GB" sz="1400" b="1" dirty="0"/>
                  <a:t>However, we also have to consider </a:t>
                </a:r>
                <a14:m>
                  <m:oMath xmlns:m="http://schemas.openxmlformats.org/officeDocument/2006/math">
                    <m:r>
                      <a:rPr lang="en-GB" sz="1400" b="1" i="1" smtClean="0"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en-GB" sz="1400" b="1" dirty="0"/>
                  <a:t>-type logical operators.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0AB34CB-DB01-8188-1680-1A871E847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909" y="1637607"/>
                <a:ext cx="4813069" cy="1600438"/>
              </a:xfrm>
              <a:prstGeom prst="rect">
                <a:avLst/>
              </a:prstGeom>
              <a:blipFill>
                <a:blip r:embed="rId3"/>
                <a:stretch>
                  <a:fillRect l="-380" t="-763" b="-3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5129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1B777-3497-43EC-8066-458166602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AF0F18-57F9-2E0C-48A0-452CDF1B4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8" y="329504"/>
            <a:ext cx="7511942" cy="586261"/>
          </a:xfrm>
        </p:spPr>
        <p:txBody>
          <a:bodyPr/>
          <a:lstStyle/>
          <a:p>
            <a:r>
              <a:rPr lang="en-GB" dirty="0"/>
              <a:t>Logical operators and code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C6A925-1F3D-68B2-FF58-32518D495C1E}"/>
                  </a:ext>
                </a:extLst>
              </p:cNvPr>
              <p:cNvSpPr txBox="1"/>
              <p:nvPr/>
            </p:nvSpPr>
            <p:spPr>
              <a:xfrm>
                <a:off x="436419" y="1637607"/>
                <a:ext cx="4813069" cy="42877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1400" dirty="0"/>
              </a:p>
              <a:p>
                <a:r>
                  <a:rPr lang="en-GB" sz="1400" b="1" dirty="0"/>
                  <a:t>Logical X-operator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dirty="0"/>
                  <a:t> performs the mapping</a:t>
                </a:r>
                <a:br>
                  <a:rPr lang="en-GB" sz="1400" dirty="0"/>
                </a:br>
                <a:endParaRPr lang="en-GB" sz="1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b="0" dirty="0"/>
                  <a:t>    and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=|0⟩</m:t>
                    </m:r>
                  </m:oMath>
                </a14:m>
                <a:endParaRPr lang="en-GB" sz="1400" b="0" dirty="0"/>
              </a:p>
              <a:p>
                <a:pPr algn="ctr"/>
                <a:endParaRPr lang="en-GB" sz="1400" dirty="0"/>
              </a:p>
              <a:p>
                <a:endParaRPr lang="en-GB" sz="1400" b="1" dirty="0"/>
              </a:p>
              <a:p>
                <a:endParaRPr lang="en-GB" sz="1400" b="1" dirty="0"/>
              </a:p>
              <a:p>
                <a:r>
                  <a:rPr lang="en-GB" sz="1400" b="1" dirty="0"/>
                  <a:t>Logical Z-operator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1" i="1" smtClean="0">
                            <a:latin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GB" sz="14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GB" sz="1400" dirty="0"/>
                  <a:t> performs the mapping</a:t>
                </a:r>
              </a:p>
              <a:p>
                <a:endParaRPr lang="en-GB" sz="1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dirty="0"/>
                  <a:t>     and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GB" sz="1400" dirty="0"/>
              </a:p>
              <a:p>
                <a:endParaRPr lang="en-GB" sz="1400" dirty="0"/>
              </a:p>
              <a:p>
                <a:r>
                  <a:rPr lang="en-GB" sz="1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00" dirty="0"/>
                  <a:t>   and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GB" sz="1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00" dirty="0"/>
                  <a:t> </a:t>
                </a:r>
              </a:p>
              <a:p>
                <a:endParaRPr lang="en-GB" sz="1400" dirty="0"/>
              </a:p>
              <a:p>
                <a:endParaRPr lang="en-GB" sz="1400" b="1" dirty="0"/>
              </a:p>
              <a:p>
                <a:endParaRPr lang="en-GB" sz="1400" b="1" dirty="0"/>
              </a:p>
              <a:p>
                <a:endParaRPr lang="en-GB" sz="1400" b="1" dirty="0"/>
              </a:p>
              <a:p>
                <a:r>
                  <a:rPr lang="en-GB" sz="1400" b="1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dirty="0"/>
                  <a:t> </a:t>
                </a:r>
                <a:r>
                  <a:rPr lang="en-GB" sz="1400" b="1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dirty="0"/>
                  <a:t> </a:t>
                </a:r>
                <a:r>
                  <a:rPr lang="en-GB" sz="1400" b="1" dirty="0"/>
                  <a:t>logical operators always anti-commute</a:t>
                </a:r>
                <a:r>
                  <a:rPr lang="en-GB" sz="1400" dirty="0"/>
                  <a:t>:</a:t>
                </a:r>
              </a:p>
              <a:p>
                <a:endParaRPr lang="en-GB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}=0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C6A925-1F3D-68B2-FF58-32518D495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19" y="1637607"/>
                <a:ext cx="4813069" cy="4287712"/>
              </a:xfrm>
              <a:prstGeom prst="rect">
                <a:avLst/>
              </a:prstGeom>
              <a:blipFill>
                <a:blip r:embed="rId2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92B1D1-FE52-5BCD-C18E-CCCBF8DB16E9}"/>
                  </a:ext>
                </a:extLst>
              </p:cNvPr>
              <p:cNvSpPr txBox="1"/>
              <p:nvPr/>
            </p:nvSpPr>
            <p:spPr>
              <a:xfrm>
                <a:off x="6499168" y="1637607"/>
                <a:ext cx="5134494" cy="4174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1400" dirty="0"/>
              </a:p>
              <a:p>
                <a:r>
                  <a:rPr lang="en-GB" sz="1400" b="1" dirty="0"/>
                  <a:t>For the three-qubit code</a:t>
                </a:r>
                <a:br>
                  <a:rPr lang="en-GB" sz="1400" dirty="0"/>
                </a:br>
                <a:endParaRPr lang="en-GB" sz="1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endChr m:val="⟩"/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000</m:t>
                            </m:r>
                          </m:e>
                        </m:d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e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111</m:t>
                        </m:r>
                      </m:e>
                    </m:d>
                    <m:r>
                      <a:rPr lang="en-GB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400" dirty="0"/>
                  <a:t>   and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endChr m:val="⟩"/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000</m:t>
                            </m:r>
                          </m:e>
                        </m:d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111</m:t>
                        </m:r>
                      </m:e>
                    </m:d>
                    <m:r>
                      <a:rPr lang="en-GB" sz="1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b="1" dirty="0"/>
              </a:p>
              <a:p>
                <a:endParaRPr lang="en-GB" sz="1400" b="1" dirty="0"/>
              </a:p>
              <a:p>
                <a:endParaRPr lang="en-GB" sz="1400" b="1" dirty="0"/>
              </a:p>
              <a:p>
                <a:pPr/>
                <a:r>
                  <a:rPr lang="en-GB" sz="1400" b="1" dirty="0"/>
                  <a:t>A choice of logical operator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dirty="0"/>
                  <a:t>is</a:t>
                </a:r>
                <a:br>
                  <a:rPr lang="en-GB" sz="1400" dirty="0"/>
                </a:br>
                <a:br>
                  <a:rPr lang="en-GB" sz="1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  <a:p>
                <a:endParaRPr lang="en-GB" sz="14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e>
                        </m:d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endChr m:val="⟩"/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i="1">
                                <a:latin typeface="Cambria Math" panose="02040503050406030204" pitchFamily="18" charset="0"/>
                              </a:rPr>
                              <m:t>000</m:t>
                            </m:r>
                          </m:e>
                        </m:d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111</m:t>
                        </m:r>
                      </m:e>
                    </m:d>
                    <m:r>
                      <a:rPr lang="en-GB" sz="1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e>
                        </m:d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GB" sz="1400" b="1" dirty="0"/>
              </a:p>
              <a:p>
                <a:pPr algn="ctr"/>
                <a:endParaRPr lang="en-GB" sz="1400" b="1" dirty="0"/>
              </a:p>
              <a:p>
                <a:r>
                  <a:rPr lang="en-GB" sz="1400" dirty="0"/>
                  <a:t>The</a:t>
                </a:r>
                <a:r>
                  <a:rPr lang="en-GB" sz="14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400" dirty="0"/>
                  <a:t> operator commutes with both of the stabilisers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GB" sz="1400" dirty="0"/>
                  <a:t>. It therefore maps to the `00` syndrome.</a:t>
                </a:r>
              </a:p>
              <a:p>
                <a:endParaRPr lang="en-GB" sz="1400" dirty="0"/>
              </a:p>
              <a:p>
                <a:r>
                  <a:rPr lang="en-GB" sz="1400" dirty="0"/>
                  <a:t>The </a:t>
                </a:r>
                <a:r>
                  <a:rPr lang="en-GB" sz="1400" b="1" dirty="0"/>
                  <a:t>distance</a:t>
                </a:r>
                <a:r>
                  <a:rPr lang="en-GB" sz="1400" dirty="0"/>
                  <a:t> of the three bit-repetition code is therefore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r>
                  <a:rPr lang="en-GB" sz="1400" dirty="0"/>
                  <a:t> It can detect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sz="1400" dirty="0"/>
                  <a:t>-errors, but not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GB" sz="1400" dirty="0"/>
                  <a:t>-errors.</a:t>
                </a:r>
              </a:p>
              <a:p>
                <a:endParaRPr lang="en-GB" sz="1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692B1D1-FE52-5BCD-C18E-CCCBF8DB1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168" y="1637607"/>
                <a:ext cx="5134494" cy="4174220"/>
              </a:xfrm>
              <a:prstGeom prst="rect">
                <a:avLst/>
              </a:prstGeom>
              <a:blipFill>
                <a:blip r:embed="rId3"/>
                <a:stretch>
                  <a:fillRect l="-3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565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294EDE-3B7E-DE2E-9581-D3E0AC536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8193586" cy="586261"/>
          </a:xfrm>
        </p:spPr>
        <p:txBody>
          <a:bodyPr/>
          <a:lstStyle/>
          <a:p>
            <a:r>
              <a:rPr lang="en-GB" dirty="0"/>
              <a:t>Detecting both X- and Z-Pauli errors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A838D4A-24E0-1608-D4AE-B4F00F1813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6" y="1676245"/>
                <a:ext cx="4702933" cy="503237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To detect both bit and phase-type errors, we require an encoding with stabilisers that anti-commute with both error types.</a:t>
                </a:r>
              </a:p>
              <a:p>
                <a:pPr marL="0" indent="0">
                  <a:buNone/>
                </a:pPr>
                <a:r>
                  <a:rPr lang="en-GB" sz="1200" b="1" dirty="0"/>
                  <a:t>Example</a:t>
                </a:r>
                <a:r>
                  <a:rPr lang="en-GB" sz="1200" dirty="0"/>
                  <a:t>.</a:t>
                </a:r>
                <a:r>
                  <a:rPr lang="en-GB" sz="1200" b="1" dirty="0"/>
                  <a:t> </a:t>
                </a:r>
                <a:r>
                  <a:rPr lang="en-GB" sz="1200" dirty="0"/>
                  <a:t>The [4,2,2] code encodes two logical qubits in four physical qubits and has the following logical basis states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0000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1111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1100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0011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1010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0101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0110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1001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The above basis states are simultaneously stabilised by the following generators: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A838D4A-24E0-1608-D4AE-B4F00F181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6" y="1676245"/>
                <a:ext cx="4702933" cy="5032375"/>
              </a:xfrm>
              <a:prstGeom prst="rect">
                <a:avLst/>
              </a:prstGeom>
              <a:blipFill>
                <a:blip r:embed="rId2"/>
                <a:stretch>
                  <a:fillRect l="-130" t="-4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BB9DAD5-98D7-80F3-B1DD-465284BD1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30" t="19710" r="6250" b="19420"/>
          <a:stretch/>
        </p:blipFill>
        <p:spPr>
          <a:xfrm>
            <a:off x="5067299" y="1547565"/>
            <a:ext cx="5204975" cy="2310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379890-CB06-E089-A277-3F08273A8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96" t="30000" r="19702" b="42463"/>
          <a:stretch/>
        </p:blipFill>
        <p:spPr>
          <a:xfrm>
            <a:off x="5329767" y="4307362"/>
            <a:ext cx="3879110" cy="121622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DC9AFC-4BFD-AC2C-FAC8-9B1977233BBB}"/>
              </a:ext>
            </a:extLst>
          </p:cNvPr>
          <p:cNvSpPr txBox="1">
            <a:spLocks/>
          </p:cNvSpPr>
          <p:nvPr/>
        </p:nvSpPr>
        <p:spPr>
          <a:xfrm>
            <a:off x="9471345" y="4387337"/>
            <a:ext cx="1986298" cy="105627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The syndrome table for the [4,2,2] detection code. Each single-qubit X/Y/Z error yields a non-zero syndrome. However, some syndromes are shared. -&gt; This is a </a:t>
            </a:r>
            <a:r>
              <a:rPr lang="en-GB" sz="1200" b="1" dirty="0"/>
              <a:t>detection</a:t>
            </a:r>
            <a:r>
              <a:rPr lang="en-GB" sz="1200" dirty="0"/>
              <a:t> code not a </a:t>
            </a:r>
            <a:r>
              <a:rPr lang="en-GB" sz="1200" b="1" dirty="0"/>
              <a:t>correction code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877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0E631E-D7CD-5253-B3C6-1B5364AC9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7424658" cy="586261"/>
          </a:xfrm>
        </p:spPr>
        <p:txBody>
          <a:bodyPr/>
          <a:lstStyle/>
          <a:p>
            <a:r>
              <a:rPr lang="en-GB" dirty="0"/>
              <a:t>The Distance of the [4,2,2] 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AE4D12F-8408-2D26-29B7-9AEB2F781A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6" y="1676245"/>
                <a:ext cx="4702933" cy="503237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The [[4,2,2]] detection code has </a:t>
                </a:r>
                <a:r>
                  <a:rPr lang="en-GB" sz="1200" b="1" dirty="0"/>
                  <a:t>two</a:t>
                </a:r>
                <a:r>
                  <a:rPr lang="en-GB" sz="1200" dirty="0"/>
                  <a:t> logical qubits. There are therefore two independent logical X-type operators: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200" b="1" dirty="0"/>
                  <a:t> </a:t>
                </a:r>
                <a:r>
                  <a:rPr lang="en-GB" sz="12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200" b="1" dirty="0"/>
                  <a:t>:</a:t>
                </a:r>
                <a:br>
                  <a:rPr lang="en-GB" sz="1200" b="1" dirty="0"/>
                </a:br>
                <a:br>
                  <a:rPr lang="en-GB" sz="1200" b="1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We can obtain all of the basis states from the original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200" dirty="0"/>
                  <a:t> state using the logical operators</a:t>
                </a:r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0000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1111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⟩"/>
                                  <m:ctrlP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200" b="0" i="1" smtClean="0">
                                      <a:latin typeface="Cambria Math" panose="02040503050406030204" pitchFamily="18" charset="0"/>
                                    </a:rPr>
                                    <m:t>00</m:t>
                                  </m:r>
                                </m:e>
                              </m:d>
                            </m:e>
                            <m:sub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01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1100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0011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1010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0101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i="1"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</m:e>
                        <m:sub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e>
                          </m:d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endChr m:val="⟩"/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200" b="0" i="1" smtClean="0">
                                  <a:latin typeface="Cambria Math" panose="02040503050406030204" pitchFamily="18" charset="0"/>
                                </a:rPr>
                                <m:t>0110</m:t>
                              </m:r>
                            </m:e>
                          </m:d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1001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AE4D12F-8408-2D26-29B7-9AEB2F781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6" y="1676245"/>
                <a:ext cx="4702933" cy="5032375"/>
              </a:xfrm>
              <a:prstGeom prst="rect">
                <a:avLst/>
              </a:prstGeom>
              <a:blipFill>
                <a:blip r:embed="rId2"/>
                <a:stretch>
                  <a:fillRect l="-130" t="-4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3260D79-094B-1565-46E1-EA2DB0647A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2508" y="1676244"/>
                <a:ext cx="4702933" cy="434217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200" dirty="0"/>
                  <a:t>To find the Z-logical operators, we need to find operators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1200" dirty="0"/>
                  <a:t> that:</a:t>
                </a:r>
              </a:p>
              <a:p>
                <a:pPr>
                  <a:buFont typeface="+mj-lt"/>
                  <a:buAutoNum type="arabicPeriod"/>
                </a:pPr>
                <a:r>
                  <a:rPr lang="en-GB" sz="1200" dirty="0"/>
                  <a:t>Commute with all the stabilisers</a:t>
                </a:r>
              </a:p>
              <a:p>
                <a:pPr>
                  <a:buFont typeface="+mj-lt"/>
                  <a:buAutoNum type="arabicPeriod"/>
                </a:pPr>
                <a:r>
                  <a:rPr lang="en-GB" sz="1200" dirty="0"/>
                  <a:t>Anti-commute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1200" b="1" dirty="0"/>
                  <a:t> </a:t>
                </a:r>
                <a:r>
                  <a:rPr lang="en-GB" sz="12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GB" sz="1200" dirty="0"/>
              </a:p>
              <a:p>
                <a:pPr marL="0" indent="0">
                  <a:buNone/>
                </a:pPr>
                <a:r>
                  <a:rPr lang="en-GB" sz="1200" dirty="0"/>
                  <a:t>Two logical operators that satisfy these conditions are:</a:t>
                </a:r>
                <a:br>
                  <a:rPr lang="en-GB" sz="1200" dirty="0"/>
                </a:br>
                <a:br>
                  <a:rPr lang="en-GB" sz="12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2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  <a:p>
                <a:pPr marL="0" indent="0">
                  <a:buNone/>
                </a:pPr>
                <a:endParaRPr lang="en-GB" sz="1200" dirty="0"/>
              </a:p>
              <a:p>
                <a:pPr marL="0" indent="0">
                  <a:buNone/>
                </a:pPr>
                <a:r>
                  <a:rPr lang="en-GB" sz="1200" b="1" dirty="0"/>
                  <a:t>Distance of the [4,2,2] code</a:t>
                </a:r>
                <a:br>
                  <a:rPr lang="en-GB" sz="1200" dirty="0"/>
                </a:br>
                <a:endParaRPr lang="en-GB" sz="1200" dirty="0"/>
              </a:p>
              <a:p>
                <a:r>
                  <a:rPr lang="en-GB" sz="1200" dirty="0"/>
                  <a:t>The logical operators are: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2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GB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sz="120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GB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200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GB" sz="1200" dirty="0"/>
              </a:p>
              <a:p>
                <a:r>
                  <a:rPr lang="en-GB" sz="1200" dirty="0"/>
                  <a:t>There are no-single qubit errors that yield the `00` syndrome when the stabilisers are measured.</a:t>
                </a:r>
              </a:p>
              <a:p>
                <a:r>
                  <a:rPr lang="en-GB" sz="1200" dirty="0"/>
                  <a:t>Therefore, the minimum-weight undetectable error has weight 2</a:t>
                </a:r>
              </a:p>
              <a:p>
                <a:r>
                  <a:rPr lang="en-GB" sz="1200" dirty="0"/>
                  <a:t>The distance of the code is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sz="1200" dirty="0"/>
                  <a:t>. It is a valid detection code for both Pauli-X and Pauli-Z type errors.</a:t>
                </a:r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3260D79-094B-1565-46E1-EA2DB0647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508" y="1676244"/>
                <a:ext cx="4702933" cy="4342171"/>
              </a:xfrm>
              <a:prstGeom prst="rect">
                <a:avLst/>
              </a:prstGeom>
              <a:blipFill>
                <a:blip r:embed="rId3"/>
                <a:stretch>
                  <a:fillRect l="-130" t="-562" r="-6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6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B36969-5942-992A-8FA7-571C7F1B2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[[</a:t>
            </a:r>
            <a:r>
              <a:rPr lang="en-GB" dirty="0" err="1"/>
              <a:t>n,k,d</a:t>
            </a:r>
            <a:r>
              <a:rPr lang="en-GB" dirty="0"/>
              <a:t>]]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B72A910-1063-B0A6-A13B-49DA9DCB64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4366" y="1676245"/>
                <a:ext cx="4702933" cy="503237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dirty="0"/>
                  <a:t>Quantum codes are usually labelled using the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[</m:t>
                    </m:r>
                    <m:d>
                      <m:dPr>
                        <m:begChr m:val="["/>
                        <m:endChr m:val="]"/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sz="1800" dirty="0"/>
                  <a:t> notation. This represents the following parameters.</a:t>
                </a:r>
              </a:p>
              <a:p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800" dirty="0"/>
                  <a:t>: the number of physical qubits</a:t>
                </a:r>
              </a:p>
              <a:p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800" dirty="0"/>
                  <a:t>: the number of logical qubits</a:t>
                </a:r>
              </a:p>
              <a:p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sz="1800" dirty="0"/>
                  <a:t>: the code distance</a:t>
                </a:r>
              </a:p>
              <a:p>
                <a:endParaRPr lang="en-GB" sz="1800" dirty="0"/>
              </a:p>
              <a:p>
                <a:pPr marL="0" indent="0">
                  <a:buNone/>
                </a:pPr>
                <a:r>
                  <a:rPr lang="en-GB" sz="1800" b="1" dirty="0"/>
                  <a:t>Example 1</a:t>
                </a:r>
                <a:r>
                  <a:rPr lang="en-GB" sz="1800" dirty="0"/>
                  <a:t>: the detection code on the previous slide has parameters [[n=4,k=2,d=2]].</a:t>
                </a:r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b="1" dirty="0"/>
                  <a:t>Example 2</a:t>
                </a:r>
                <a:r>
                  <a:rPr lang="en-GB" sz="1800" dirty="0"/>
                  <a:t>: the three-bit repetition code has parameters [[3,1,1]].</a:t>
                </a:r>
                <a:endParaRPr lang="en-GB" sz="1800" b="1" dirty="0"/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B72A910-1063-B0A6-A13B-49DA9DCB6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6" y="1676245"/>
                <a:ext cx="4702933" cy="5032375"/>
              </a:xfrm>
              <a:prstGeom prst="rect">
                <a:avLst/>
              </a:prstGeom>
              <a:blipFill>
                <a:blip r:embed="rId2"/>
                <a:stretch>
                  <a:fillRect l="-1167" t="-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9E1DE77-A8A5-895D-E805-15F68A115A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94853" y="1676245"/>
                <a:ext cx="4702933" cy="503237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GB" sz="1800" b="1" dirty="0"/>
                  <a:t>Detection codes vs. correction codes</a:t>
                </a:r>
              </a:p>
              <a:p>
                <a:pPr marL="0" indent="0">
                  <a:buNone/>
                </a:pPr>
                <a:endParaRPr lang="en-GB" sz="1800" b="1" dirty="0"/>
              </a:p>
              <a:p>
                <a:pPr marL="0" indent="0">
                  <a:buNone/>
                </a:pPr>
                <a:r>
                  <a:rPr lang="en-GB" sz="1800" dirty="0"/>
                  <a:t>Detection codes have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  <a:p>
                <a:pPr marL="0" indent="0">
                  <a:buNone/>
                </a:pPr>
                <a:r>
                  <a:rPr lang="en-GB" sz="1800" dirty="0"/>
                  <a:t>Correction codes (next lecture) have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≥3</m:t>
                    </m:r>
                  </m:oMath>
                </a14:m>
                <a:r>
                  <a:rPr lang="en-GB" sz="1800" dirty="0"/>
                  <a:t>.</a:t>
                </a:r>
              </a:p>
              <a:p>
                <a:pPr marL="0" indent="0">
                  <a:buNone/>
                </a:pPr>
                <a:endParaRPr lang="en-GB" sz="12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9E1DE77-A8A5-895D-E805-15F68A115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4853" y="1676245"/>
                <a:ext cx="4702933" cy="5032375"/>
              </a:xfrm>
              <a:prstGeom prst="rect">
                <a:avLst/>
              </a:prstGeom>
              <a:blipFill>
                <a:blip r:embed="rId3"/>
                <a:stretch>
                  <a:fillRect l="-1036" t="-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448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3DF148-1654-9410-3E52-B97A25EDA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600" y="190649"/>
            <a:ext cx="6254750" cy="586261"/>
          </a:xfrm>
        </p:spPr>
        <p:txBody>
          <a:bodyPr/>
          <a:lstStyle/>
          <a:p>
            <a:r>
              <a:rPr lang="en-GB" dirty="0"/>
              <a:t>Classical vs. Quantum Computing</a:t>
            </a:r>
          </a:p>
        </p:txBody>
      </p:sp>
      <p:pic>
        <p:nvPicPr>
          <p:cNvPr id="8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A94A1A69-6914-18F7-F735-EBDDEF3B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1"/>
          <a:stretch/>
        </p:blipFill>
        <p:spPr>
          <a:xfrm>
            <a:off x="6514358" y="-38100"/>
            <a:ext cx="7367710" cy="5318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C0D523-4314-52F9-F9BE-740450DC962D}"/>
              </a:ext>
            </a:extLst>
          </p:cNvPr>
          <p:cNvSpPr txBox="1"/>
          <p:nvPr/>
        </p:nvSpPr>
        <p:spPr>
          <a:xfrm>
            <a:off x="6514358" y="5360462"/>
            <a:ext cx="5604534" cy="58477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The dreaded “Blue Screen of Death”. Faults such as these are due to software errors rather than hardware in classical CPUs.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DEE9FB-C196-7974-15A3-E4EFD1FBD40C}"/>
                  </a:ext>
                </a:extLst>
              </p:cNvPr>
              <p:cNvSpPr txBox="1"/>
              <p:nvPr/>
            </p:nvSpPr>
            <p:spPr>
              <a:xfrm>
                <a:off x="501212" y="2037341"/>
                <a:ext cx="5223803" cy="3420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Transitor gates in classical CPUs are extremely robust.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Failure rates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&lt;≈1×</m:t>
                    </m:r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GB" sz="2400" dirty="0"/>
                  <a:t> [</a:t>
                </a:r>
                <a:r>
                  <a:rPr lang="en-GB" sz="2400" dirty="0">
                    <a:solidFill>
                      <a:srgbClr val="0070C0"/>
                    </a:solidFill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Shivakumar et al. 2002</a:t>
                </a:r>
                <a:r>
                  <a:rPr lang="en-GB" sz="2400" dirty="0"/>
                  <a:t>].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Classical gates are over a </a:t>
                </a:r>
                <a:r>
                  <a:rPr lang="en-GB" sz="2400" b="1" dirty="0"/>
                  <a:t>trillion</a:t>
                </a:r>
                <a:r>
                  <a:rPr lang="en-GB" sz="2400" dirty="0"/>
                  <a:t> times more reliable than qubit gates!</a:t>
                </a:r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DEE9FB-C196-7974-15A3-E4EFD1FBD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12" y="2037341"/>
                <a:ext cx="5223803" cy="3420488"/>
              </a:xfrm>
              <a:prstGeom prst="rect">
                <a:avLst/>
              </a:prstGeom>
              <a:blipFill>
                <a:blip r:embed="rId4"/>
                <a:stretch>
                  <a:fillRect l="-1517" t="-1426" r="-23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6101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14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A3B0A-114E-1BF5-8067-92F6274B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ED304D-6489-FD24-7142-F9C47728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214481" cy="6858000"/>
          </a:xfrm>
          <a:prstGeom prst="rect">
            <a:avLst/>
          </a:prstGeom>
        </p:spPr>
      </p:pic>
      <p:sp>
        <p:nvSpPr>
          <p:cNvPr id="6" name="Google Shape;528;g2c034a2b489_0_10">
            <a:extLst>
              <a:ext uri="{FF2B5EF4-FFF2-40B4-BE49-F238E27FC236}">
                <a16:creationId xmlns:a16="http://schemas.microsoft.com/office/drawing/2014/main" id="{0E02EB07-74C9-2CB8-875E-A7087133AD23}"/>
              </a:ext>
            </a:extLst>
          </p:cNvPr>
          <p:cNvSpPr txBox="1"/>
          <p:nvPr/>
        </p:nvSpPr>
        <p:spPr>
          <a:xfrm>
            <a:off x="7961877" y="1737425"/>
            <a:ext cx="3646846" cy="270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  <a:buSzPts val="7000"/>
            </a:pPr>
            <a:r>
              <a:rPr lang="en-US" sz="2933" b="1" dirty="0">
                <a:solidFill>
                  <a:srgbClr val="141416"/>
                </a:solidFill>
                <a:latin typeface="Roboto Black"/>
                <a:ea typeface="Roboto Black"/>
                <a:cs typeface="Roboto Black"/>
                <a:sym typeface="Roboto Black"/>
              </a:rPr>
              <a:t>We need to suppress error rates by &gt;10 orders of magnitude for RSA-2048 factoring …</a:t>
            </a:r>
            <a:endParaRPr sz="1200" dirty="0">
              <a:solidFill>
                <a:srgbClr val="141416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E91345-4A06-9C11-B1C5-2E78A415C063}"/>
              </a:ext>
            </a:extLst>
          </p:cNvPr>
          <p:cNvSpPr txBox="1">
            <a:spLocks/>
          </p:cNvSpPr>
          <p:nvPr/>
        </p:nvSpPr>
        <p:spPr>
          <a:xfrm>
            <a:off x="7325744" y="5832190"/>
            <a:ext cx="1905258" cy="1285941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Figure credit: Tamas </a:t>
            </a:r>
            <a:r>
              <a:rPr lang="en-GB" sz="1200" dirty="0" err="1"/>
              <a:t>Noszko</a:t>
            </a:r>
            <a:r>
              <a:rPr lang="en-GB" sz="1200" dirty="0"/>
              <a:t>, Liam Veeder-Sweeney, Boren Gu, Adi </a:t>
            </a:r>
            <a:r>
              <a:rPr lang="en-GB" sz="1200" dirty="0" err="1"/>
              <a:t>Sireesh</a:t>
            </a:r>
            <a:r>
              <a:rPr lang="en-GB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7136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3FAF0-9420-8755-6D72-37840E254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6764566" cy="586261"/>
          </a:xfrm>
        </p:spPr>
        <p:txBody>
          <a:bodyPr/>
          <a:lstStyle/>
          <a:p>
            <a:r>
              <a:rPr lang="en-GB" dirty="0"/>
              <a:t>Quantum Error Correction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058BE0-D1D1-9D78-880E-7EFA43550BA9}"/>
              </a:ext>
            </a:extLst>
          </p:cNvPr>
          <p:cNvSpPr txBox="1"/>
          <p:nvPr/>
        </p:nvSpPr>
        <p:spPr>
          <a:xfrm>
            <a:off x="550634" y="3094566"/>
            <a:ext cx="401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Quantum error correction describes a family of system-level techniques that allow quantum computers to be built </a:t>
            </a:r>
            <a:r>
              <a:rPr lang="en-GB" b="1" dirty="0"/>
              <a:t>fault-tolerantly</a:t>
            </a:r>
            <a:r>
              <a:rPr lang="en-GB" dirty="0"/>
              <a:t> using noisy qubits.</a:t>
            </a:r>
            <a:endParaRPr lang="en-GB" b="1" dirty="0"/>
          </a:p>
        </p:txBody>
      </p:sp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1E96298-EAFE-E3B7-3D77-43EA83125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17" y="1691964"/>
            <a:ext cx="3392364" cy="3897465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0693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E2FFBE-08E6-C048-9752-B611688B7B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IQC Lectures 27-29 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7532A2-0C1C-71F3-B62C-3B26FA5970B5}"/>
              </a:ext>
            </a:extLst>
          </p:cNvPr>
          <p:cNvSpPr txBox="1"/>
          <p:nvPr/>
        </p:nvSpPr>
        <p:spPr>
          <a:xfrm>
            <a:off x="364366" y="1741254"/>
            <a:ext cx="93407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400" b="1" dirty="0"/>
              <a:t>IQC Lecture 27, QEC Part I: Fundamentals of Classical and Quantum Error Correction</a:t>
            </a:r>
            <a:br>
              <a:rPr lang="en-GB" sz="2400" dirty="0"/>
            </a:br>
            <a:r>
              <a:rPr lang="en-GB" sz="2400" dirty="0"/>
              <a:t>Redundancy without cloning; parity checks; code distance; code parameters.</a:t>
            </a:r>
          </a:p>
          <a:p>
            <a:pPr>
              <a:buNone/>
            </a:pPr>
            <a:endParaRPr lang="en-GB" sz="2400" dirty="0"/>
          </a:p>
          <a:p>
            <a:pPr>
              <a:buNone/>
            </a:pPr>
            <a:r>
              <a:rPr lang="en-GB" sz="2400" b="1" dirty="0"/>
              <a:t>IQC Lecture 28, QEC Part II: Stabiliser Formalism and Code Constructions</a:t>
            </a:r>
            <a:br>
              <a:rPr lang="en-GB" sz="2400" dirty="0"/>
            </a:br>
            <a:r>
              <a:rPr lang="en-GB" sz="2400" dirty="0"/>
              <a:t>Definitions and structure of stabiliser codes; Steane and Shor codes; code concatenation.</a:t>
            </a:r>
          </a:p>
          <a:p>
            <a:pPr>
              <a:buNone/>
            </a:pPr>
            <a:endParaRPr lang="en-GB" sz="2400" b="1" dirty="0"/>
          </a:p>
          <a:p>
            <a:pPr>
              <a:buNone/>
            </a:pPr>
            <a:r>
              <a:rPr lang="en-GB" sz="2400" b="1" dirty="0"/>
              <a:t>IQC Lecture 29, QEC Part III: The Surface Code</a:t>
            </a:r>
            <a:br>
              <a:rPr lang="en-GB" sz="2400" dirty="0"/>
            </a:br>
            <a:r>
              <a:rPr lang="en-GB" sz="2400" dirty="0" err="1"/>
              <a:t>Code</a:t>
            </a:r>
            <a:r>
              <a:rPr lang="en-GB" sz="2400" dirty="0"/>
              <a:t> construction; distance scaling; logical operators; recent experimental advances.</a:t>
            </a:r>
          </a:p>
        </p:txBody>
      </p:sp>
    </p:spTree>
    <p:extLst>
      <p:ext uri="{BB962C8B-B14F-4D97-AF65-F5344CB8AC3E}">
        <p14:creationId xmlns:p14="http://schemas.microsoft.com/office/powerpoint/2010/main" val="229202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A58094-F027-30F5-A773-FD8F2C2BC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Download Slides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D2AA75-C97D-20F5-6EDF-311FA71BA150}"/>
              </a:ext>
            </a:extLst>
          </p:cNvPr>
          <p:cNvSpPr txBox="1"/>
          <p:nvPr/>
        </p:nvSpPr>
        <p:spPr>
          <a:xfrm>
            <a:off x="3833166" y="475809"/>
            <a:ext cx="723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/>
              <a:t>URL: </a:t>
            </a:r>
            <a:r>
              <a:rPr lang="en-GB" sz="3200" dirty="0">
                <a:hlinkClick r:id="rId2"/>
              </a:rPr>
              <a:t>https://roffe.eu/lectures/iqc25</a:t>
            </a:r>
            <a:endParaRPr lang="en-GB" sz="3200" b="1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238E821-C33C-3E56-884F-966D4FF6B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0000" y="1479600"/>
            <a:ext cx="5173200" cy="51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8C4D9-22E1-4634-2BE8-C55F5B5E7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0A26B4A-9F81-0E13-9545-E8C5F39E8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0000" y="1479600"/>
            <a:ext cx="5173200" cy="51732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3B7B31-7B15-F2B2-38AF-F875AB61C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Download Slides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7B49F-8A3B-B219-6F45-7A1F6F944094}"/>
              </a:ext>
            </a:extLst>
          </p:cNvPr>
          <p:cNvSpPr/>
          <p:nvPr/>
        </p:nvSpPr>
        <p:spPr>
          <a:xfrm>
            <a:off x="4747565" y="3429001"/>
            <a:ext cx="555955" cy="535838"/>
          </a:xfrm>
          <a:prstGeom prst="rect">
            <a:avLst/>
          </a:prstGeom>
          <a:solidFill>
            <a:srgbClr val="E727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83DA47-8726-2AED-9FB6-40C2706FC666}"/>
              </a:ext>
            </a:extLst>
          </p:cNvPr>
          <p:cNvSpPr/>
          <p:nvPr/>
        </p:nvSpPr>
        <p:spPr>
          <a:xfrm>
            <a:off x="6912864" y="4182657"/>
            <a:ext cx="671779" cy="594169"/>
          </a:xfrm>
          <a:prstGeom prst="rect">
            <a:avLst/>
          </a:prstGeom>
          <a:solidFill>
            <a:srgbClr val="E727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00047-DD2D-F4B1-A46F-1B96FE3119EC}"/>
              </a:ext>
            </a:extLst>
          </p:cNvPr>
          <p:cNvSpPr/>
          <p:nvPr/>
        </p:nvSpPr>
        <p:spPr>
          <a:xfrm>
            <a:off x="5910682" y="2345132"/>
            <a:ext cx="587654" cy="551688"/>
          </a:xfrm>
          <a:prstGeom prst="rect">
            <a:avLst/>
          </a:prstGeom>
          <a:solidFill>
            <a:srgbClr val="E727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FCD1EE-3263-B9C4-1559-DFCCD6EFFA7A}"/>
              </a:ext>
            </a:extLst>
          </p:cNvPr>
          <p:cNvSpPr txBox="1"/>
          <p:nvPr/>
        </p:nvSpPr>
        <p:spPr>
          <a:xfrm>
            <a:off x="364367" y="1732701"/>
            <a:ext cx="26974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QR Codes are encoded using </a:t>
            </a:r>
            <a:r>
              <a:rPr lang="en-GB" sz="2800" dirty="0">
                <a:hlinkClick r:id="rId4"/>
              </a:rPr>
              <a:t>Reed-Solomon</a:t>
            </a:r>
            <a:r>
              <a:rPr lang="en-GB" sz="2800" dirty="0"/>
              <a:t> error correction protocols.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ECFB2-2951-D88D-0DFB-E9873B1BB9BA}"/>
              </a:ext>
            </a:extLst>
          </p:cNvPr>
          <p:cNvSpPr txBox="1"/>
          <p:nvPr/>
        </p:nvSpPr>
        <p:spPr>
          <a:xfrm>
            <a:off x="3833166" y="475809"/>
            <a:ext cx="723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/>
              <a:t>URL: </a:t>
            </a:r>
            <a:r>
              <a:rPr lang="en-GB" sz="3200" dirty="0">
                <a:hlinkClick r:id="rId5"/>
              </a:rPr>
              <a:t>https://roffe.eu/lectures/iqc25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136653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2FCA4-4E2B-43C1-127F-72EFA186A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EF387DE7-923B-FC48-DA72-C78437B0A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0000" y="1479600"/>
            <a:ext cx="5173200" cy="51732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66510C-94CF-CA45-B6BE-B40D0DBD1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Download Slides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673D87-6A03-5C5C-C67E-83000D2B7EA8}"/>
              </a:ext>
            </a:extLst>
          </p:cNvPr>
          <p:cNvSpPr/>
          <p:nvPr/>
        </p:nvSpPr>
        <p:spPr>
          <a:xfrm>
            <a:off x="4747565" y="3429001"/>
            <a:ext cx="555955" cy="535838"/>
          </a:xfrm>
          <a:prstGeom prst="rect">
            <a:avLst/>
          </a:prstGeom>
          <a:solidFill>
            <a:srgbClr val="E727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975731-E182-6570-5271-5D2FE30716DB}"/>
              </a:ext>
            </a:extLst>
          </p:cNvPr>
          <p:cNvSpPr/>
          <p:nvPr/>
        </p:nvSpPr>
        <p:spPr>
          <a:xfrm>
            <a:off x="6912864" y="4182657"/>
            <a:ext cx="671779" cy="594169"/>
          </a:xfrm>
          <a:prstGeom prst="rect">
            <a:avLst/>
          </a:prstGeom>
          <a:solidFill>
            <a:srgbClr val="E727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C669ED-4E2E-C99E-08B7-4E0F6F643509}"/>
              </a:ext>
            </a:extLst>
          </p:cNvPr>
          <p:cNvSpPr/>
          <p:nvPr/>
        </p:nvSpPr>
        <p:spPr>
          <a:xfrm>
            <a:off x="5910682" y="2345132"/>
            <a:ext cx="587654" cy="551688"/>
          </a:xfrm>
          <a:prstGeom prst="rect">
            <a:avLst/>
          </a:prstGeom>
          <a:solidFill>
            <a:srgbClr val="E7273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427241C-6986-30F1-CB01-169E14672B4F}"/>
              </a:ext>
            </a:extLst>
          </p:cNvPr>
          <p:cNvSpPr/>
          <p:nvPr/>
        </p:nvSpPr>
        <p:spPr>
          <a:xfrm>
            <a:off x="5240347" y="3841467"/>
            <a:ext cx="854514" cy="85451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64546E-80CD-71D2-8566-288C060856F9}"/>
              </a:ext>
            </a:extLst>
          </p:cNvPr>
          <p:cNvSpPr/>
          <p:nvPr/>
        </p:nvSpPr>
        <p:spPr>
          <a:xfrm>
            <a:off x="6371994" y="2995879"/>
            <a:ext cx="1272845" cy="127284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FC229-D5BF-91E5-52F5-7A930B22817E}"/>
              </a:ext>
            </a:extLst>
          </p:cNvPr>
          <p:cNvSpPr txBox="1"/>
          <p:nvPr/>
        </p:nvSpPr>
        <p:spPr>
          <a:xfrm>
            <a:off x="364367" y="1732701"/>
            <a:ext cx="269748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QR Codes are encoded using </a:t>
            </a:r>
            <a:r>
              <a:rPr lang="en-GB" sz="2800" dirty="0">
                <a:hlinkClick r:id="rId4"/>
              </a:rPr>
              <a:t>Reed-Solomon</a:t>
            </a:r>
            <a:r>
              <a:rPr lang="en-GB" sz="2800" dirty="0"/>
              <a:t> error correction protocols.</a:t>
            </a:r>
          </a:p>
          <a:p>
            <a:endParaRPr lang="en-GB" sz="2800" dirty="0"/>
          </a:p>
          <a:p>
            <a:r>
              <a:rPr lang="en-GB" sz="2800" dirty="0"/>
              <a:t>… but there’s only so much protection any protocol can give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5C73C8-9452-84BD-F2F6-3F0B5257BAB1}"/>
              </a:ext>
            </a:extLst>
          </p:cNvPr>
          <p:cNvSpPr txBox="1"/>
          <p:nvPr/>
        </p:nvSpPr>
        <p:spPr>
          <a:xfrm>
            <a:off x="3833166" y="475809"/>
            <a:ext cx="7233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/>
              <a:t>URL: </a:t>
            </a:r>
            <a:r>
              <a:rPr lang="en-GB" sz="3200" dirty="0">
                <a:hlinkClick r:id="rId5"/>
              </a:rPr>
              <a:t>https://roffe.eu/lectures/iqc25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9603056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63253440-B1FF-457D-B59A-A0F04D5132D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69B872FB-C288-4103-99E8-0E764FCED1A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8709AF2E-77C5-4CDD-A1B0-174CBD14399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b9a610c-db1d-437f-be5c-b26c813d0e0e">
      <UserInfo>
        <DisplayName>Kasia Kokowska</DisplayName>
        <AccountId>18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BD8881F515CA4FA153BB0DAC0DFF5A" ma:contentTypeVersion="6" ma:contentTypeDescription="Create a new document." ma:contentTypeScope="" ma:versionID="593770773eb790c626f7e2b742ded292">
  <xsd:schema xmlns:xsd="http://www.w3.org/2001/XMLSchema" xmlns:xs="http://www.w3.org/2001/XMLSchema" xmlns:p="http://schemas.microsoft.com/office/2006/metadata/properties" xmlns:ns2="f8847d7e-145d-4056-a4da-9a9ccd156fdb" xmlns:ns3="bb9a610c-db1d-437f-be5c-b26c813d0e0e" targetNamespace="http://schemas.microsoft.com/office/2006/metadata/properties" ma:root="true" ma:fieldsID="8a5d6abb05bbe5d7577e9a3bcfd62c64" ns2:_="" ns3:_="">
    <xsd:import namespace="f8847d7e-145d-4056-a4da-9a9ccd156fdb"/>
    <xsd:import namespace="bb9a610c-db1d-437f-be5c-b26c813d0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847d7e-145d-4056-a4da-9a9ccd156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a610c-db1d-437f-be5c-b26c813d0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CA2681-0BDB-4C89-B3FA-9B8B9AB39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1CA1DA-1D8E-49CB-A8C6-9D7022DD69DB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bb9a610c-db1d-437f-be5c-b26c813d0e0e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f8847d7e-145d-4056-a4da-9a9ccd156fdb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682757E-B5E5-4638-8601-50B7668DA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847d7e-145d-4056-a4da-9a9ccd156fdb"/>
    <ds:schemaRef ds:uri="bb9a610c-db1d-437f-be5c-b26c813d0e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of Informatics PowerPoint Template</Template>
  <TotalTime>5277</TotalTime>
  <Words>3352</Words>
  <Application>Microsoft Office PowerPoint</Application>
  <PresentationFormat>Widescreen</PresentationFormat>
  <Paragraphs>439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Century Gothic</vt:lpstr>
      <vt:lpstr>Roboto Black</vt:lpstr>
      <vt:lpstr>Symbol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Joschka Roffe</dc:creator>
  <cp:lastModifiedBy>Joschka Roffe</cp:lastModifiedBy>
  <cp:revision>1</cp:revision>
  <dcterms:created xsi:type="dcterms:W3CDTF">2024-11-09T12:07:04Z</dcterms:created>
  <dcterms:modified xsi:type="dcterms:W3CDTF">2025-11-12T20:19:31Z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0x01010098BD8881F515CA4FA153BB0DAC0DFF5A</vt:lpwstr>
  </property>
</Properties>
</file>