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1" r:id="rId4"/>
    <p:sldMasterId id="2147483654" r:id="rId5"/>
    <p:sldMasterId id="2147483659" r:id="rId6"/>
  </p:sldMasterIdLst>
  <p:notesMasterIdLst>
    <p:notesMasterId r:id="rId35"/>
  </p:notesMasterIdLst>
  <p:handoutMasterIdLst>
    <p:handoutMasterId r:id="rId36"/>
  </p:handoutMasterIdLst>
  <p:sldIdLst>
    <p:sldId id="265" r:id="rId7"/>
    <p:sldId id="295" r:id="rId8"/>
    <p:sldId id="285" r:id="rId9"/>
    <p:sldId id="277" r:id="rId10"/>
    <p:sldId id="283" r:id="rId11"/>
    <p:sldId id="296" r:id="rId12"/>
    <p:sldId id="297" r:id="rId13"/>
    <p:sldId id="298" r:id="rId14"/>
    <p:sldId id="299" r:id="rId15"/>
    <p:sldId id="318" r:id="rId16"/>
    <p:sldId id="319" r:id="rId17"/>
    <p:sldId id="313" r:id="rId18"/>
    <p:sldId id="314" r:id="rId19"/>
    <p:sldId id="301" r:id="rId20"/>
    <p:sldId id="302" r:id="rId21"/>
    <p:sldId id="303" r:id="rId22"/>
    <p:sldId id="304" r:id="rId23"/>
    <p:sldId id="305" r:id="rId24"/>
    <p:sldId id="315" r:id="rId25"/>
    <p:sldId id="311" r:id="rId26"/>
    <p:sldId id="306" r:id="rId27"/>
    <p:sldId id="316" r:id="rId28"/>
    <p:sldId id="317" r:id="rId29"/>
    <p:sldId id="307" r:id="rId30"/>
    <p:sldId id="308" r:id="rId31"/>
    <p:sldId id="309" r:id="rId32"/>
    <p:sldId id="310" r:id="rId33"/>
    <p:sldId id="264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ALLUS Segolene" initials="GS" lastIdx="1" clrIdx="0">
    <p:extLst>
      <p:ext uri="{19B8F6BF-5375-455C-9EA6-DF929625EA0E}">
        <p15:presenceInfo xmlns:p15="http://schemas.microsoft.com/office/powerpoint/2012/main" userId="S-1-5-21-861567501-1417001333-682003330-67595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769C"/>
    <a:srgbClr val="003160"/>
    <a:srgbClr val="E72736"/>
    <a:srgbClr val="26BAD9"/>
    <a:srgbClr val="003161"/>
    <a:srgbClr val="8497B0"/>
    <a:srgbClr val="00BF00"/>
    <a:srgbClr val="862069"/>
    <a:srgbClr val="811863"/>
    <a:srgbClr val="C401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281" autoAdjust="0"/>
    <p:restoredTop sz="86837" autoAdjust="0"/>
  </p:normalViewPr>
  <p:slideViewPr>
    <p:cSldViewPr snapToGrid="0">
      <p:cViewPr varScale="1">
        <p:scale>
          <a:sx n="153" d="100"/>
          <a:sy n="153" d="100"/>
        </p:scale>
        <p:origin x="92" y="264"/>
      </p:cViewPr>
      <p:guideLst>
        <p:guide orient="horz" pos="2160"/>
        <p:guide pos="386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3067" y="3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viewProps" Target="viewProp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microsoft.com/office/2016/11/relationships/changesInfo" Target="changesInfos/changesInfo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schka Roffe" userId="a9e2d130-8b01-40f5-be90-a3bb157e8a22" providerId="ADAL" clId="{659B48FB-6CC5-4C1D-ABB2-89694BF6BCAF}"/>
    <pc:docChg chg="modSld">
      <pc:chgData name="Joschka Roffe" userId="a9e2d130-8b01-40f5-be90-a3bb157e8a22" providerId="ADAL" clId="{659B48FB-6CC5-4C1D-ABB2-89694BF6BCAF}" dt="2025-11-12T20:21:04.507" v="45" actId="20577"/>
      <pc:docMkLst>
        <pc:docMk/>
      </pc:docMkLst>
      <pc:sldChg chg="modSp mod">
        <pc:chgData name="Joschka Roffe" userId="a9e2d130-8b01-40f5-be90-a3bb157e8a22" providerId="ADAL" clId="{659B48FB-6CC5-4C1D-ABB2-89694BF6BCAF}" dt="2025-11-12T20:21:04.507" v="45" actId="20577"/>
        <pc:sldMkLst>
          <pc:docMk/>
          <pc:sldMk cId="1477214997" sldId="265"/>
        </pc:sldMkLst>
        <pc:spChg chg="mod">
          <ac:chgData name="Joschka Roffe" userId="a9e2d130-8b01-40f5-be90-a3bb157e8a22" providerId="ADAL" clId="{659B48FB-6CC5-4C1D-ABB2-89694BF6BCAF}" dt="2025-11-12T20:21:04.507" v="45" actId="20577"/>
          <ac:spMkLst>
            <pc:docMk/>
            <pc:sldMk cId="1477214997" sldId="265"/>
            <ac:spMk id="3" creationId="{00000000-0000-0000-0000-000000000000}"/>
          </ac:spMkLst>
        </pc:spChg>
      </pc:sldChg>
      <pc:sldChg chg="modSp mod">
        <pc:chgData name="Joschka Roffe" userId="a9e2d130-8b01-40f5-be90-a3bb157e8a22" providerId="ADAL" clId="{659B48FB-6CC5-4C1D-ABB2-89694BF6BCAF}" dt="2025-10-17T15:06:22.404" v="14" actId="20577"/>
        <pc:sldMkLst>
          <pc:docMk/>
          <pc:sldMk cId="1601361168" sldId="305"/>
        </pc:sldMkLst>
        <pc:spChg chg="mod">
          <ac:chgData name="Joschka Roffe" userId="a9e2d130-8b01-40f5-be90-a3bb157e8a22" providerId="ADAL" clId="{659B48FB-6CC5-4C1D-ABB2-89694BF6BCAF}" dt="2025-10-17T15:06:22.404" v="14" actId="20577"/>
          <ac:spMkLst>
            <pc:docMk/>
            <pc:sldMk cId="1601361168" sldId="305"/>
            <ac:spMk id="2" creationId="{0A09C2F1-570B-0013-4471-04359BCCDB0B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D466A2-40F2-4CEE-BE0B-F9419FD70EF3}" type="datetimeFigureOut">
              <a:rPr lang="en-GB" smtClean="0"/>
              <a:t>12/11/2025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F3E049-7A95-4C61-BCF2-4F7C2A9450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76418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F6B2DA-8FAA-44EE-BA5D-AB79C0DC7996}" type="datetimeFigureOut">
              <a:rPr lang="en-GB" smtClean="0"/>
              <a:t>12/11/2025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3E064B-C42F-4405-93FF-40EE15AEA4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0319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4325" y="2620963"/>
            <a:ext cx="6254750" cy="5862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E727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14325" y="3352800"/>
            <a:ext cx="6254750" cy="15382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0">
                <a:solidFill>
                  <a:srgbClr val="0031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9452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4325" y="2620963"/>
            <a:ext cx="6254750" cy="5862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E727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14325" y="3352800"/>
            <a:ext cx="6254750" cy="15382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0">
                <a:solidFill>
                  <a:srgbClr val="0031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5971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alphaModFix amt="10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64368" y="2365611"/>
            <a:ext cx="3661722" cy="29206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rgbClr val="0031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>
                <a:solidFill>
                  <a:srgbClr val="003160"/>
                </a:solidFill>
              </a:rPr>
              <a:t>Lorem ipsum </a:t>
            </a:r>
            <a:r>
              <a:rPr lang="en-GB" dirty="0" err="1">
                <a:solidFill>
                  <a:srgbClr val="003160"/>
                </a:solidFill>
              </a:rPr>
              <a:t>dolor</a:t>
            </a:r>
            <a:r>
              <a:rPr lang="en-GB" dirty="0">
                <a:solidFill>
                  <a:srgbClr val="003160"/>
                </a:solidFill>
              </a:rPr>
              <a:t> sit </a:t>
            </a:r>
            <a:r>
              <a:rPr lang="en-GB" dirty="0" err="1">
                <a:solidFill>
                  <a:srgbClr val="003160"/>
                </a:solidFill>
              </a:rPr>
              <a:t>amet</a:t>
            </a:r>
            <a:r>
              <a:rPr lang="en-GB" dirty="0">
                <a:solidFill>
                  <a:srgbClr val="003160"/>
                </a:solidFill>
              </a:rPr>
              <a:t>, </a:t>
            </a:r>
            <a:r>
              <a:rPr lang="en-GB" dirty="0" err="1">
                <a:solidFill>
                  <a:srgbClr val="003160"/>
                </a:solidFill>
              </a:rPr>
              <a:t>consectetur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adipiscing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elit</a:t>
            </a:r>
            <a:r>
              <a:rPr lang="en-GB" dirty="0">
                <a:solidFill>
                  <a:srgbClr val="003160"/>
                </a:solidFill>
              </a:rPr>
              <a:t>. </a:t>
            </a:r>
            <a:r>
              <a:rPr lang="en-GB" dirty="0" err="1">
                <a:solidFill>
                  <a:srgbClr val="003160"/>
                </a:solidFill>
              </a:rPr>
              <a:t>Morbi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efficitur</a:t>
            </a:r>
            <a:r>
              <a:rPr lang="en-GB" dirty="0">
                <a:solidFill>
                  <a:srgbClr val="003160"/>
                </a:solidFill>
              </a:rPr>
              <a:t> libero </a:t>
            </a:r>
            <a:r>
              <a:rPr lang="en-GB" dirty="0" err="1">
                <a:solidFill>
                  <a:srgbClr val="003160"/>
                </a:solidFill>
              </a:rPr>
              <a:t>sed</a:t>
            </a:r>
            <a:r>
              <a:rPr lang="en-GB" dirty="0">
                <a:solidFill>
                  <a:srgbClr val="003160"/>
                </a:solidFill>
              </a:rPr>
              <a:t> dui </a:t>
            </a:r>
            <a:r>
              <a:rPr lang="en-GB" dirty="0" err="1">
                <a:solidFill>
                  <a:srgbClr val="003160"/>
                </a:solidFill>
              </a:rPr>
              <a:t>consequat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ultricies</a:t>
            </a:r>
            <a:r>
              <a:rPr lang="en-GB" dirty="0">
                <a:solidFill>
                  <a:srgbClr val="003160"/>
                </a:solidFill>
              </a:rPr>
              <a:t>. </a:t>
            </a:r>
            <a:r>
              <a:rPr lang="en-GB" dirty="0" err="1">
                <a:solidFill>
                  <a:srgbClr val="003160"/>
                </a:solidFill>
              </a:rPr>
              <a:t>Nullam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interdum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nisl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ut</a:t>
            </a:r>
            <a:r>
              <a:rPr lang="en-GB" dirty="0">
                <a:solidFill>
                  <a:srgbClr val="003160"/>
                </a:solidFill>
              </a:rPr>
              <a:t> mi gravida </a:t>
            </a:r>
            <a:r>
              <a:rPr lang="en-GB" dirty="0" err="1">
                <a:solidFill>
                  <a:srgbClr val="003160"/>
                </a:solidFill>
              </a:rPr>
              <a:t>faucibus</a:t>
            </a:r>
            <a:r>
              <a:rPr lang="en-GB" dirty="0">
                <a:solidFill>
                  <a:srgbClr val="003160"/>
                </a:solidFill>
              </a:rPr>
              <a:t>.</a:t>
            </a:r>
          </a:p>
          <a:p>
            <a:r>
              <a:rPr lang="en-GB" dirty="0" err="1">
                <a:solidFill>
                  <a:srgbClr val="003160"/>
                </a:solidFill>
              </a:rPr>
              <a:t>Aliquam</a:t>
            </a:r>
            <a:r>
              <a:rPr lang="en-GB" dirty="0">
                <a:solidFill>
                  <a:srgbClr val="003160"/>
                </a:solidFill>
              </a:rPr>
              <a:t> convallis lacus </a:t>
            </a:r>
            <a:r>
              <a:rPr lang="en-GB" dirty="0" err="1">
                <a:solidFill>
                  <a:srgbClr val="003160"/>
                </a:solidFill>
              </a:rPr>
              <a:t>viverra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enim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ullamcorper</a:t>
            </a:r>
            <a:r>
              <a:rPr lang="en-GB" dirty="0">
                <a:solidFill>
                  <a:srgbClr val="003160"/>
                </a:solidFill>
              </a:rPr>
              <a:t>, </a:t>
            </a:r>
            <a:r>
              <a:rPr lang="en-GB" dirty="0" err="1">
                <a:solidFill>
                  <a:srgbClr val="003160"/>
                </a:solidFill>
              </a:rPr>
              <a:t>ut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molestie</a:t>
            </a:r>
            <a:r>
              <a:rPr lang="en-GB" dirty="0">
                <a:solidFill>
                  <a:srgbClr val="003160"/>
                </a:solidFill>
              </a:rPr>
              <a:t> ante </a:t>
            </a:r>
            <a:r>
              <a:rPr lang="en-GB" dirty="0" err="1">
                <a:solidFill>
                  <a:srgbClr val="003160"/>
                </a:solidFill>
              </a:rPr>
              <a:t>maximus</a:t>
            </a:r>
            <a:r>
              <a:rPr lang="en-GB" dirty="0">
                <a:solidFill>
                  <a:srgbClr val="003160"/>
                </a:solidFill>
              </a:rPr>
              <a:t>. In </a:t>
            </a:r>
            <a:r>
              <a:rPr lang="en-GB" dirty="0" err="1">
                <a:solidFill>
                  <a:srgbClr val="003160"/>
                </a:solidFill>
              </a:rPr>
              <a:t>venenatis</a:t>
            </a:r>
            <a:r>
              <a:rPr lang="en-GB" dirty="0">
                <a:solidFill>
                  <a:srgbClr val="003160"/>
                </a:solidFill>
              </a:rPr>
              <a:t> convallis </a:t>
            </a:r>
            <a:r>
              <a:rPr lang="en-GB" dirty="0" err="1">
                <a:solidFill>
                  <a:srgbClr val="003160"/>
                </a:solidFill>
              </a:rPr>
              <a:t>tellus</a:t>
            </a:r>
            <a:r>
              <a:rPr lang="en-GB" dirty="0">
                <a:solidFill>
                  <a:srgbClr val="003160"/>
                </a:solidFill>
              </a:rPr>
              <a:t>, </a:t>
            </a:r>
            <a:r>
              <a:rPr lang="en-GB" dirty="0" err="1">
                <a:solidFill>
                  <a:srgbClr val="003160"/>
                </a:solidFill>
              </a:rPr>
              <a:t>eu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bibendum</a:t>
            </a:r>
            <a:r>
              <a:rPr lang="en-GB" dirty="0">
                <a:solidFill>
                  <a:srgbClr val="003160"/>
                </a:solidFill>
              </a:rPr>
              <a:t> nisi </a:t>
            </a:r>
            <a:r>
              <a:rPr lang="en-GB" dirty="0" err="1">
                <a:solidFill>
                  <a:srgbClr val="003160"/>
                </a:solidFill>
              </a:rPr>
              <a:t>dapibus</a:t>
            </a:r>
            <a:r>
              <a:rPr lang="en-GB" dirty="0">
                <a:solidFill>
                  <a:srgbClr val="003160"/>
                </a:solidFill>
              </a:rPr>
              <a:t> in. Integer </a:t>
            </a:r>
            <a:r>
              <a:rPr lang="en-GB" dirty="0" err="1">
                <a:solidFill>
                  <a:srgbClr val="003160"/>
                </a:solidFill>
              </a:rPr>
              <a:t>leo</a:t>
            </a:r>
            <a:r>
              <a:rPr lang="en-GB" dirty="0">
                <a:solidFill>
                  <a:srgbClr val="003160"/>
                </a:solidFill>
              </a:rPr>
              <a:t> mi, </a:t>
            </a:r>
            <a:r>
              <a:rPr lang="en-GB" dirty="0" err="1">
                <a:solidFill>
                  <a:srgbClr val="003160"/>
                </a:solidFill>
              </a:rPr>
              <a:t>sagittis</a:t>
            </a:r>
            <a:r>
              <a:rPr lang="en-GB" dirty="0">
                <a:solidFill>
                  <a:srgbClr val="003160"/>
                </a:solidFill>
              </a:rPr>
              <a:t> et </a:t>
            </a:r>
            <a:r>
              <a:rPr lang="en-GB" dirty="0" err="1">
                <a:solidFill>
                  <a:srgbClr val="003160"/>
                </a:solidFill>
              </a:rPr>
              <a:t>est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sed</a:t>
            </a:r>
            <a:r>
              <a:rPr lang="en-GB" dirty="0">
                <a:solidFill>
                  <a:srgbClr val="003160"/>
                </a:solidFill>
              </a:rPr>
              <a:t>, </a:t>
            </a:r>
            <a:r>
              <a:rPr lang="en-GB" dirty="0" err="1">
                <a:solidFill>
                  <a:srgbClr val="003160"/>
                </a:solidFill>
              </a:rPr>
              <a:t>lobortis</a:t>
            </a:r>
            <a:r>
              <a:rPr lang="en-GB" dirty="0">
                <a:solidFill>
                  <a:srgbClr val="003160"/>
                </a:solidFill>
              </a:rPr>
              <a:t> semper </a:t>
            </a:r>
            <a:r>
              <a:rPr lang="en-GB" dirty="0" err="1">
                <a:solidFill>
                  <a:srgbClr val="003160"/>
                </a:solidFill>
              </a:rPr>
              <a:t>odio</a:t>
            </a:r>
            <a:r>
              <a:rPr lang="en-GB" dirty="0">
                <a:solidFill>
                  <a:srgbClr val="003160"/>
                </a:solidFill>
              </a:rPr>
              <a:t>.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4251705" y="2365611"/>
            <a:ext cx="3661722" cy="29206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rgbClr val="0031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>
                <a:solidFill>
                  <a:srgbClr val="003160"/>
                </a:solidFill>
              </a:rPr>
              <a:t>Lorem ipsum </a:t>
            </a:r>
            <a:r>
              <a:rPr lang="en-GB" dirty="0" err="1">
                <a:solidFill>
                  <a:srgbClr val="003160"/>
                </a:solidFill>
              </a:rPr>
              <a:t>dolor</a:t>
            </a:r>
            <a:r>
              <a:rPr lang="en-GB" dirty="0">
                <a:solidFill>
                  <a:srgbClr val="003160"/>
                </a:solidFill>
              </a:rPr>
              <a:t> sit </a:t>
            </a:r>
            <a:r>
              <a:rPr lang="en-GB" dirty="0" err="1">
                <a:solidFill>
                  <a:srgbClr val="003160"/>
                </a:solidFill>
              </a:rPr>
              <a:t>amet</a:t>
            </a:r>
            <a:r>
              <a:rPr lang="en-GB" dirty="0">
                <a:solidFill>
                  <a:srgbClr val="003160"/>
                </a:solidFill>
              </a:rPr>
              <a:t>, </a:t>
            </a:r>
            <a:r>
              <a:rPr lang="en-GB" dirty="0" err="1">
                <a:solidFill>
                  <a:srgbClr val="003160"/>
                </a:solidFill>
              </a:rPr>
              <a:t>consectetur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adipiscing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elit</a:t>
            </a:r>
            <a:r>
              <a:rPr lang="en-GB" dirty="0">
                <a:solidFill>
                  <a:srgbClr val="003160"/>
                </a:solidFill>
              </a:rPr>
              <a:t>. </a:t>
            </a:r>
            <a:r>
              <a:rPr lang="en-GB" dirty="0" err="1">
                <a:solidFill>
                  <a:srgbClr val="003160"/>
                </a:solidFill>
              </a:rPr>
              <a:t>Morbi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efficitur</a:t>
            </a:r>
            <a:r>
              <a:rPr lang="en-GB" dirty="0">
                <a:solidFill>
                  <a:srgbClr val="003160"/>
                </a:solidFill>
              </a:rPr>
              <a:t> libero </a:t>
            </a:r>
            <a:r>
              <a:rPr lang="en-GB" dirty="0" err="1">
                <a:solidFill>
                  <a:srgbClr val="003160"/>
                </a:solidFill>
              </a:rPr>
              <a:t>sed</a:t>
            </a:r>
            <a:r>
              <a:rPr lang="en-GB" dirty="0">
                <a:solidFill>
                  <a:srgbClr val="003160"/>
                </a:solidFill>
              </a:rPr>
              <a:t> dui </a:t>
            </a:r>
            <a:r>
              <a:rPr lang="en-GB" dirty="0" err="1">
                <a:solidFill>
                  <a:srgbClr val="003160"/>
                </a:solidFill>
              </a:rPr>
              <a:t>consequat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ultricies</a:t>
            </a:r>
            <a:r>
              <a:rPr lang="en-GB" dirty="0">
                <a:solidFill>
                  <a:srgbClr val="003160"/>
                </a:solidFill>
              </a:rPr>
              <a:t>. </a:t>
            </a:r>
            <a:r>
              <a:rPr lang="en-GB" dirty="0" err="1">
                <a:solidFill>
                  <a:srgbClr val="003160"/>
                </a:solidFill>
              </a:rPr>
              <a:t>Nullam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interdum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nisl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ut</a:t>
            </a:r>
            <a:r>
              <a:rPr lang="en-GB" dirty="0">
                <a:solidFill>
                  <a:srgbClr val="003160"/>
                </a:solidFill>
              </a:rPr>
              <a:t> mi gravida </a:t>
            </a:r>
            <a:r>
              <a:rPr lang="en-GB" dirty="0" err="1">
                <a:solidFill>
                  <a:srgbClr val="003160"/>
                </a:solidFill>
              </a:rPr>
              <a:t>faucibus</a:t>
            </a:r>
            <a:r>
              <a:rPr lang="en-GB" dirty="0">
                <a:solidFill>
                  <a:srgbClr val="003160"/>
                </a:solidFill>
              </a:rPr>
              <a:t>.</a:t>
            </a:r>
          </a:p>
          <a:p>
            <a:r>
              <a:rPr lang="en-GB" dirty="0" err="1">
                <a:solidFill>
                  <a:srgbClr val="003160"/>
                </a:solidFill>
              </a:rPr>
              <a:t>Aliquam</a:t>
            </a:r>
            <a:r>
              <a:rPr lang="en-GB" dirty="0">
                <a:solidFill>
                  <a:srgbClr val="003160"/>
                </a:solidFill>
              </a:rPr>
              <a:t> convallis lacus </a:t>
            </a:r>
            <a:r>
              <a:rPr lang="en-GB" dirty="0" err="1">
                <a:solidFill>
                  <a:srgbClr val="003160"/>
                </a:solidFill>
              </a:rPr>
              <a:t>viverra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enim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ullamcorper</a:t>
            </a:r>
            <a:r>
              <a:rPr lang="en-GB" dirty="0">
                <a:solidFill>
                  <a:srgbClr val="003160"/>
                </a:solidFill>
              </a:rPr>
              <a:t>, </a:t>
            </a:r>
            <a:r>
              <a:rPr lang="en-GB" dirty="0" err="1">
                <a:solidFill>
                  <a:srgbClr val="003160"/>
                </a:solidFill>
              </a:rPr>
              <a:t>ut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molestie</a:t>
            </a:r>
            <a:r>
              <a:rPr lang="en-GB" dirty="0">
                <a:solidFill>
                  <a:srgbClr val="003160"/>
                </a:solidFill>
              </a:rPr>
              <a:t> ante </a:t>
            </a:r>
            <a:r>
              <a:rPr lang="en-GB" dirty="0" err="1">
                <a:solidFill>
                  <a:srgbClr val="003160"/>
                </a:solidFill>
              </a:rPr>
              <a:t>maximus</a:t>
            </a:r>
            <a:r>
              <a:rPr lang="en-GB" dirty="0">
                <a:solidFill>
                  <a:srgbClr val="003160"/>
                </a:solidFill>
              </a:rPr>
              <a:t>. In </a:t>
            </a:r>
            <a:r>
              <a:rPr lang="en-GB" dirty="0" err="1">
                <a:solidFill>
                  <a:srgbClr val="003160"/>
                </a:solidFill>
              </a:rPr>
              <a:t>venenatis</a:t>
            </a:r>
            <a:r>
              <a:rPr lang="en-GB" dirty="0">
                <a:solidFill>
                  <a:srgbClr val="003160"/>
                </a:solidFill>
              </a:rPr>
              <a:t> convallis </a:t>
            </a:r>
            <a:r>
              <a:rPr lang="en-GB" dirty="0" err="1">
                <a:solidFill>
                  <a:srgbClr val="003160"/>
                </a:solidFill>
              </a:rPr>
              <a:t>tellus</a:t>
            </a:r>
            <a:r>
              <a:rPr lang="en-GB" dirty="0">
                <a:solidFill>
                  <a:srgbClr val="003160"/>
                </a:solidFill>
              </a:rPr>
              <a:t>, </a:t>
            </a:r>
            <a:r>
              <a:rPr lang="en-GB" dirty="0" err="1">
                <a:solidFill>
                  <a:srgbClr val="003160"/>
                </a:solidFill>
              </a:rPr>
              <a:t>eu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bibendum</a:t>
            </a:r>
            <a:r>
              <a:rPr lang="en-GB" dirty="0">
                <a:solidFill>
                  <a:srgbClr val="003160"/>
                </a:solidFill>
              </a:rPr>
              <a:t> nisi </a:t>
            </a:r>
            <a:r>
              <a:rPr lang="en-GB" dirty="0" err="1">
                <a:solidFill>
                  <a:srgbClr val="003160"/>
                </a:solidFill>
              </a:rPr>
              <a:t>dapibus</a:t>
            </a:r>
            <a:r>
              <a:rPr lang="en-GB" dirty="0">
                <a:solidFill>
                  <a:srgbClr val="003160"/>
                </a:solidFill>
              </a:rPr>
              <a:t> in. Integer </a:t>
            </a:r>
            <a:r>
              <a:rPr lang="en-GB" dirty="0" err="1">
                <a:solidFill>
                  <a:srgbClr val="003160"/>
                </a:solidFill>
              </a:rPr>
              <a:t>leo</a:t>
            </a:r>
            <a:r>
              <a:rPr lang="en-GB" dirty="0">
                <a:solidFill>
                  <a:srgbClr val="003160"/>
                </a:solidFill>
              </a:rPr>
              <a:t> mi, </a:t>
            </a:r>
            <a:r>
              <a:rPr lang="en-GB" dirty="0" err="1">
                <a:solidFill>
                  <a:srgbClr val="003160"/>
                </a:solidFill>
              </a:rPr>
              <a:t>sagittis</a:t>
            </a:r>
            <a:r>
              <a:rPr lang="en-GB" dirty="0">
                <a:solidFill>
                  <a:srgbClr val="003160"/>
                </a:solidFill>
              </a:rPr>
              <a:t> et </a:t>
            </a:r>
            <a:r>
              <a:rPr lang="en-GB" dirty="0" err="1">
                <a:solidFill>
                  <a:srgbClr val="003160"/>
                </a:solidFill>
              </a:rPr>
              <a:t>est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sed</a:t>
            </a:r>
            <a:r>
              <a:rPr lang="en-GB" dirty="0">
                <a:solidFill>
                  <a:srgbClr val="003160"/>
                </a:solidFill>
              </a:rPr>
              <a:t>, </a:t>
            </a:r>
            <a:r>
              <a:rPr lang="en-GB" dirty="0" err="1">
                <a:solidFill>
                  <a:srgbClr val="003160"/>
                </a:solidFill>
              </a:rPr>
              <a:t>lobortis</a:t>
            </a:r>
            <a:r>
              <a:rPr lang="en-GB" dirty="0">
                <a:solidFill>
                  <a:srgbClr val="003160"/>
                </a:solidFill>
              </a:rPr>
              <a:t> semper </a:t>
            </a:r>
            <a:r>
              <a:rPr lang="en-GB" dirty="0" err="1">
                <a:solidFill>
                  <a:srgbClr val="003160"/>
                </a:solidFill>
              </a:rPr>
              <a:t>odio</a:t>
            </a:r>
            <a:r>
              <a:rPr lang="en-GB" dirty="0">
                <a:solidFill>
                  <a:srgbClr val="003160"/>
                </a:solidFill>
              </a:rPr>
              <a:t>.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8139042" y="2365611"/>
            <a:ext cx="3661722" cy="2920621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 b="1">
                <a:solidFill>
                  <a:srgbClr val="0031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>
                <a:solidFill>
                  <a:srgbClr val="003160"/>
                </a:solidFill>
              </a:rPr>
              <a:t>Bulleted list</a:t>
            </a:r>
          </a:p>
          <a:p>
            <a:r>
              <a:rPr lang="en-GB" dirty="0">
                <a:solidFill>
                  <a:srgbClr val="003160"/>
                </a:solidFill>
              </a:rPr>
              <a:t>Item 1</a:t>
            </a:r>
          </a:p>
          <a:p>
            <a:r>
              <a:rPr lang="en-GB" dirty="0">
                <a:solidFill>
                  <a:srgbClr val="003160"/>
                </a:solidFill>
              </a:rPr>
              <a:t>Item 2</a:t>
            </a:r>
          </a:p>
          <a:p>
            <a:r>
              <a:rPr lang="en-GB" dirty="0">
                <a:solidFill>
                  <a:srgbClr val="003160"/>
                </a:solidFill>
              </a:rPr>
              <a:t>Item 3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4368" y="1637731"/>
            <a:ext cx="6254750" cy="15382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0">
                <a:solidFill>
                  <a:srgbClr val="0031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  <a:endParaRPr lang="en-GB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364367" y="512384"/>
            <a:ext cx="6254750" cy="5862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E727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168120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alphaModFix amt="10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64367" y="2365611"/>
            <a:ext cx="6254749" cy="29206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rgbClr val="0031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>
                <a:solidFill>
                  <a:srgbClr val="003160"/>
                </a:solidFill>
              </a:rPr>
              <a:t>Lorem ipsum </a:t>
            </a:r>
            <a:r>
              <a:rPr lang="en-GB" dirty="0" err="1">
                <a:solidFill>
                  <a:srgbClr val="003160"/>
                </a:solidFill>
              </a:rPr>
              <a:t>dolor</a:t>
            </a:r>
            <a:r>
              <a:rPr lang="en-GB" dirty="0">
                <a:solidFill>
                  <a:srgbClr val="003160"/>
                </a:solidFill>
              </a:rPr>
              <a:t> sit </a:t>
            </a:r>
            <a:r>
              <a:rPr lang="en-GB" dirty="0" err="1">
                <a:solidFill>
                  <a:srgbClr val="003160"/>
                </a:solidFill>
              </a:rPr>
              <a:t>amet</a:t>
            </a:r>
            <a:r>
              <a:rPr lang="en-GB" dirty="0">
                <a:solidFill>
                  <a:srgbClr val="003160"/>
                </a:solidFill>
              </a:rPr>
              <a:t>, </a:t>
            </a:r>
            <a:r>
              <a:rPr lang="en-GB" dirty="0" err="1">
                <a:solidFill>
                  <a:srgbClr val="003160"/>
                </a:solidFill>
              </a:rPr>
              <a:t>consectetur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adipiscing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elit</a:t>
            </a:r>
            <a:r>
              <a:rPr lang="en-GB" dirty="0">
                <a:solidFill>
                  <a:srgbClr val="003160"/>
                </a:solidFill>
              </a:rPr>
              <a:t>. </a:t>
            </a:r>
            <a:r>
              <a:rPr lang="en-GB" dirty="0" err="1">
                <a:solidFill>
                  <a:srgbClr val="003160"/>
                </a:solidFill>
              </a:rPr>
              <a:t>Morbi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efficitur</a:t>
            </a:r>
            <a:r>
              <a:rPr lang="en-GB" dirty="0">
                <a:solidFill>
                  <a:srgbClr val="003160"/>
                </a:solidFill>
              </a:rPr>
              <a:t> libero </a:t>
            </a:r>
            <a:r>
              <a:rPr lang="en-GB" dirty="0" err="1">
                <a:solidFill>
                  <a:srgbClr val="003160"/>
                </a:solidFill>
              </a:rPr>
              <a:t>sed</a:t>
            </a:r>
            <a:r>
              <a:rPr lang="en-GB" dirty="0">
                <a:solidFill>
                  <a:srgbClr val="003160"/>
                </a:solidFill>
              </a:rPr>
              <a:t> dui </a:t>
            </a:r>
            <a:r>
              <a:rPr lang="en-GB" dirty="0" err="1">
                <a:solidFill>
                  <a:srgbClr val="003160"/>
                </a:solidFill>
              </a:rPr>
              <a:t>consequat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ultricies</a:t>
            </a:r>
            <a:r>
              <a:rPr lang="en-GB" dirty="0">
                <a:solidFill>
                  <a:srgbClr val="003160"/>
                </a:solidFill>
              </a:rPr>
              <a:t>. </a:t>
            </a:r>
            <a:r>
              <a:rPr lang="en-GB" dirty="0" err="1">
                <a:solidFill>
                  <a:srgbClr val="003160"/>
                </a:solidFill>
              </a:rPr>
              <a:t>Nullam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interdum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nisl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ut</a:t>
            </a:r>
            <a:r>
              <a:rPr lang="en-GB" dirty="0">
                <a:solidFill>
                  <a:srgbClr val="003160"/>
                </a:solidFill>
              </a:rPr>
              <a:t> mi gravida </a:t>
            </a:r>
            <a:r>
              <a:rPr lang="en-GB" dirty="0" err="1">
                <a:solidFill>
                  <a:srgbClr val="003160"/>
                </a:solidFill>
              </a:rPr>
              <a:t>faucibus</a:t>
            </a:r>
            <a:r>
              <a:rPr lang="en-GB" dirty="0">
                <a:solidFill>
                  <a:srgbClr val="003160"/>
                </a:solidFill>
              </a:rPr>
              <a:t>.</a:t>
            </a:r>
          </a:p>
          <a:p>
            <a:r>
              <a:rPr lang="en-GB" dirty="0" err="1">
                <a:solidFill>
                  <a:srgbClr val="003160"/>
                </a:solidFill>
              </a:rPr>
              <a:t>Aliquam</a:t>
            </a:r>
            <a:r>
              <a:rPr lang="en-GB" dirty="0">
                <a:solidFill>
                  <a:srgbClr val="003160"/>
                </a:solidFill>
              </a:rPr>
              <a:t> convallis lacus </a:t>
            </a:r>
            <a:r>
              <a:rPr lang="en-GB" dirty="0" err="1">
                <a:solidFill>
                  <a:srgbClr val="003160"/>
                </a:solidFill>
              </a:rPr>
              <a:t>viverra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enim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ullamcorper</a:t>
            </a:r>
            <a:r>
              <a:rPr lang="en-GB" dirty="0">
                <a:solidFill>
                  <a:srgbClr val="003160"/>
                </a:solidFill>
              </a:rPr>
              <a:t>, </a:t>
            </a:r>
            <a:r>
              <a:rPr lang="en-GB" dirty="0" err="1">
                <a:solidFill>
                  <a:srgbClr val="003160"/>
                </a:solidFill>
              </a:rPr>
              <a:t>ut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molestie</a:t>
            </a:r>
            <a:r>
              <a:rPr lang="en-GB" dirty="0">
                <a:solidFill>
                  <a:srgbClr val="003160"/>
                </a:solidFill>
              </a:rPr>
              <a:t> ante </a:t>
            </a:r>
            <a:r>
              <a:rPr lang="en-GB" dirty="0" err="1">
                <a:solidFill>
                  <a:srgbClr val="003160"/>
                </a:solidFill>
              </a:rPr>
              <a:t>maximus</a:t>
            </a:r>
            <a:r>
              <a:rPr lang="en-GB" dirty="0">
                <a:solidFill>
                  <a:srgbClr val="003160"/>
                </a:solidFill>
              </a:rPr>
              <a:t>. In </a:t>
            </a:r>
            <a:r>
              <a:rPr lang="en-GB" dirty="0" err="1">
                <a:solidFill>
                  <a:srgbClr val="003160"/>
                </a:solidFill>
              </a:rPr>
              <a:t>venenatis</a:t>
            </a:r>
            <a:r>
              <a:rPr lang="en-GB" dirty="0">
                <a:solidFill>
                  <a:srgbClr val="003160"/>
                </a:solidFill>
              </a:rPr>
              <a:t> convallis </a:t>
            </a:r>
            <a:r>
              <a:rPr lang="en-GB" dirty="0" err="1">
                <a:solidFill>
                  <a:srgbClr val="003160"/>
                </a:solidFill>
              </a:rPr>
              <a:t>tellus</a:t>
            </a:r>
            <a:r>
              <a:rPr lang="en-GB" dirty="0">
                <a:solidFill>
                  <a:srgbClr val="003160"/>
                </a:solidFill>
              </a:rPr>
              <a:t>, </a:t>
            </a:r>
            <a:r>
              <a:rPr lang="en-GB" dirty="0" err="1">
                <a:solidFill>
                  <a:srgbClr val="003160"/>
                </a:solidFill>
              </a:rPr>
              <a:t>eu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bibendum</a:t>
            </a:r>
            <a:r>
              <a:rPr lang="en-GB" dirty="0">
                <a:solidFill>
                  <a:srgbClr val="003160"/>
                </a:solidFill>
              </a:rPr>
              <a:t> nisi </a:t>
            </a:r>
            <a:r>
              <a:rPr lang="en-GB" dirty="0" err="1">
                <a:solidFill>
                  <a:srgbClr val="003160"/>
                </a:solidFill>
              </a:rPr>
              <a:t>dapibus</a:t>
            </a:r>
            <a:r>
              <a:rPr lang="en-GB" dirty="0">
                <a:solidFill>
                  <a:srgbClr val="003160"/>
                </a:solidFill>
              </a:rPr>
              <a:t> in. Integer </a:t>
            </a:r>
            <a:r>
              <a:rPr lang="en-GB" dirty="0" err="1">
                <a:solidFill>
                  <a:srgbClr val="003160"/>
                </a:solidFill>
              </a:rPr>
              <a:t>leo</a:t>
            </a:r>
            <a:r>
              <a:rPr lang="en-GB" dirty="0">
                <a:solidFill>
                  <a:srgbClr val="003160"/>
                </a:solidFill>
              </a:rPr>
              <a:t> mi, </a:t>
            </a:r>
            <a:r>
              <a:rPr lang="en-GB" dirty="0" err="1">
                <a:solidFill>
                  <a:srgbClr val="003160"/>
                </a:solidFill>
              </a:rPr>
              <a:t>sagittis</a:t>
            </a:r>
            <a:r>
              <a:rPr lang="en-GB" dirty="0">
                <a:solidFill>
                  <a:srgbClr val="003160"/>
                </a:solidFill>
              </a:rPr>
              <a:t> et </a:t>
            </a:r>
            <a:r>
              <a:rPr lang="en-GB" dirty="0" err="1">
                <a:solidFill>
                  <a:srgbClr val="003160"/>
                </a:solidFill>
              </a:rPr>
              <a:t>est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sed</a:t>
            </a:r>
            <a:r>
              <a:rPr lang="en-GB" dirty="0">
                <a:solidFill>
                  <a:srgbClr val="003160"/>
                </a:solidFill>
              </a:rPr>
              <a:t>, </a:t>
            </a:r>
            <a:r>
              <a:rPr lang="en-GB" dirty="0" err="1">
                <a:solidFill>
                  <a:srgbClr val="003160"/>
                </a:solidFill>
              </a:rPr>
              <a:t>lobortis</a:t>
            </a:r>
            <a:r>
              <a:rPr lang="en-GB" dirty="0">
                <a:solidFill>
                  <a:srgbClr val="003160"/>
                </a:solidFill>
              </a:rPr>
              <a:t> semper </a:t>
            </a:r>
            <a:r>
              <a:rPr lang="en-GB" dirty="0" err="1">
                <a:solidFill>
                  <a:srgbClr val="003160"/>
                </a:solidFill>
              </a:rPr>
              <a:t>odio</a:t>
            </a:r>
            <a:r>
              <a:rPr lang="en-GB" dirty="0">
                <a:solidFill>
                  <a:srgbClr val="003160"/>
                </a:solidFill>
              </a:rPr>
              <a:t>.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824663" y="1633538"/>
            <a:ext cx="4967287" cy="3652837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4368" y="1637731"/>
            <a:ext cx="6254750" cy="5732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0">
                <a:solidFill>
                  <a:srgbClr val="0031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  <a:endParaRPr lang="en-GB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64367" y="512384"/>
            <a:ext cx="6254750" cy="5862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E727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886782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alphaModFix amt="10000"/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9148550" y="632939"/>
            <a:ext cx="2747701" cy="4806286"/>
          </a:xfrm>
          <a:prstGeom prst="rect">
            <a:avLst/>
          </a:prstGeom>
          <a:solidFill>
            <a:srgbClr val="15769C"/>
          </a:solidFill>
        </p:spPr>
        <p:txBody>
          <a:bodyPr/>
          <a:lstStyle>
            <a:lvl1pPr marL="0" indent="0">
              <a:buNone/>
              <a:defRPr sz="1600" b="0">
                <a:solidFill>
                  <a:srgbClr val="0031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>
                <a:solidFill>
                  <a:schemeClr val="bg1"/>
                </a:solidFill>
              </a:rPr>
              <a:t>Register link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The session will be followed by a reception from 4.30 pm.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This event is by invitation only. The lecture and panel will be recorded.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endParaRPr lang="en-GB" b="1" dirty="0">
              <a:solidFill>
                <a:schemeClr val="bg1"/>
              </a:solidFill>
            </a:endParaRPr>
          </a:p>
          <a:p>
            <a:endParaRPr lang="en-GB" b="1" dirty="0">
              <a:solidFill>
                <a:schemeClr val="bg1"/>
              </a:solidFill>
            </a:endParaRPr>
          </a:p>
          <a:p>
            <a:endParaRPr lang="en-GB" b="1" dirty="0">
              <a:solidFill>
                <a:schemeClr val="bg1"/>
              </a:solidFill>
            </a:endParaRPr>
          </a:p>
          <a:p>
            <a:endParaRPr lang="en-GB" b="1" dirty="0">
              <a:solidFill>
                <a:schemeClr val="bg1"/>
              </a:solidFill>
            </a:endParaRPr>
          </a:p>
          <a:p>
            <a:endParaRPr lang="en-GB" b="1" dirty="0">
              <a:solidFill>
                <a:schemeClr val="bg1"/>
              </a:solidFill>
            </a:endParaRPr>
          </a:p>
          <a:p>
            <a:endParaRPr lang="en-GB" b="1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16767" y="2518011"/>
            <a:ext cx="6254749" cy="29206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rgbClr val="0031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b="1" dirty="0">
                <a:solidFill>
                  <a:srgbClr val="003160"/>
                </a:solidFill>
              </a:rPr>
              <a:t>Date: e.g. Monday, 23 January 2023</a:t>
            </a:r>
          </a:p>
          <a:p>
            <a:r>
              <a:rPr lang="en-GB" b="1" dirty="0">
                <a:solidFill>
                  <a:srgbClr val="003160"/>
                </a:solidFill>
              </a:rPr>
              <a:t>Time: 13:00 – 18:00</a:t>
            </a:r>
            <a:br>
              <a:rPr lang="en-GB" dirty="0"/>
            </a:br>
            <a:endParaRPr lang="en-GB" dirty="0">
              <a:solidFill>
                <a:srgbClr val="003160"/>
              </a:solidFill>
            </a:endParaRPr>
          </a:p>
          <a:p>
            <a:r>
              <a:rPr lang="en-GB" b="1" dirty="0">
                <a:solidFill>
                  <a:srgbClr val="003160"/>
                </a:solidFill>
              </a:rPr>
              <a:t>Event description:</a:t>
            </a:r>
          </a:p>
          <a:p>
            <a:r>
              <a:rPr lang="en-GB" dirty="0"/>
              <a:t>e.g. This session will describe the new ideas invented by members of the various groups over the years.  In his talk, Professor </a:t>
            </a:r>
            <a:r>
              <a:rPr lang="en-GB" b="1" dirty="0"/>
              <a:t>Alan Bundy</a:t>
            </a:r>
            <a:r>
              <a:rPr lang="en-GB" dirty="0"/>
              <a:t> will cover work on Artificial Intelligence and Cognitive Science.  Professor </a:t>
            </a:r>
            <a:r>
              <a:rPr lang="en-GB" b="1" dirty="0"/>
              <a:t>Don Sannella</a:t>
            </a:r>
            <a:r>
              <a:rPr lang="en-GB" dirty="0"/>
              <a:t> will discuss work on Computer Science and Professor </a:t>
            </a:r>
            <a:r>
              <a:rPr lang="en-GB" b="1" dirty="0"/>
              <a:t>Michael </a:t>
            </a:r>
            <a:r>
              <a:rPr lang="en-GB" b="1" dirty="0" err="1"/>
              <a:t>Fourman</a:t>
            </a:r>
            <a:r>
              <a:rPr lang="en-GB" dirty="0"/>
              <a:t> will discuss the formation of the Division of Informatics in 1998.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64367" y="512384"/>
            <a:ext cx="6254750" cy="5862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E727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Event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4368" y="1637731"/>
            <a:ext cx="6254750" cy="5732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0">
                <a:solidFill>
                  <a:srgbClr val="0031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6650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64367" y="512384"/>
            <a:ext cx="6254750" cy="5862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E727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Gallery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4368" y="1637731"/>
            <a:ext cx="6254750" cy="5732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0">
                <a:solidFill>
                  <a:srgbClr val="0031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00251" y="2565400"/>
            <a:ext cx="3289087" cy="33020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767138" y="2565400"/>
            <a:ext cx="1568450" cy="1570038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3767138" y="4298950"/>
            <a:ext cx="1568450" cy="156845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5481638" y="2565400"/>
            <a:ext cx="5954712" cy="2662238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1220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0" y="5384203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003160"/>
                </a:solidFill>
              </a:rPr>
              <a:t>www.informatics.ed.ac.uk</a:t>
            </a:r>
            <a:endParaRPr lang="en-GB" dirty="0">
              <a:solidFill>
                <a:srgbClr val="0031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541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328304"/>
            <a:ext cx="12192000" cy="289310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811213">
              <a:spcBef>
                <a:spcPts val="0"/>
              </a:spcBef>
              <a:spcAft>
                <a:spcPts val="1200"/>
              </a:spcAft>
            </a:pPr>
            <a:endParaRPr lang="en-US" sz="4400" dirty="0">
              <a:solidFill>
                <a:srgbClr val="E727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11213">
              <a:spcBef>
                <a:spcPts val="0"/>
              </a:spcBef>
              <a:spcAft>
                <a:spcPts val="1200"/>
              </a:spcAft>
            </a:pPr>
            <a:endParaRPr lang="en-US" sz="4400" dirty="0">
              <a:solidFill>
                <a:srgbClr val="E727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11213">
              <a:spcBef>
                <a:spcPts val="0"/>
              </a:spcBef>
              <a:spcAft>
                <a:spcPts val="1200"/>
              </a:spcAft>
            </a:pPr>
            <a:endParaRPr lang="en-US" dirty="0">
              <a:solidFill>
                <a:srgbClr val="0031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11213">
              <a:spcBef>
                <a:spcPts val="0"/>
              </a:spcBef>
              <a:spcAft>
                <a:spcPts val="1200"/>
              </a:spcAft>
            </a:pPr>
            <a:endParaRPr lang="en-US" dirty="0">
              <a:solidFill>
                <a:srgbClr val="0031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11213">
              <a:spcBef>
                <a:spcPts val="0"/>
              </a:spcBef>
              <a:spcAft>
                <a:spcPts val="1200"/>
              </a:spcAft>
            </a:pPr>
            <a:endParaRPr lang="en-US" dirty="0">
              <a:solidFill>
                <a:srgbClr val="0031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DD4E83-3AB1-46AE-A858-507A0C4F63B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0640" y="3445669"/>
            <a:ext cx="2859030" cy="65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258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13007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11213">
              <a:spcBef>
                <a:spcPts val="0"/>
              </a:spcBef>
              <a:spcAft>
                <a:spcPts val="1200"/>
              </a:spcAft>
            </a:pPr>
            <a:endParaRPr lang="en-US" sz="4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11213">
              <a:spcBef>
                <a:spcPts val="0"/>
              </a:spcBef>
              <a:spcAft>
                <a:spcPts val="1200"/>
              </a:spcAft>
            </a:pPr>
            <a:endParaRPr lang="en-US" sz="4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sz="4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sz="4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073ED6-78A4-4063-B5BB-7CFA3669AC6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040" y="6004561"/>
            <a:ext cx="2859030" cy="65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11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B23402-1B42-4FFB-A8DF-028BEBEAF7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846" y="1959338"/>
            <a:ext cx="4196308" cy="293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970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joschka.roffe@ed.ac.uk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1.png"/><Relationship Id="rId7" Type="http://schemas.openxmlformats.org/officeDocument/2006/relationships/image" Target="../media/image3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7" Type="http://schemas.openxmlformats.org/officeDocument/2006/relationships/image" Target="../media/image4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svg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14325" y="2620963"/>
            <a:ext cx="6254750" cy="918033"/>
          </a:xfrm>
        </p:spPr>
        <p:txBody>
          <a:bodyPr/>
          <a:lstStyle/>
          <a:p>
            <a:r>
              <a:rPr lang="en-GB" dirty="0"/>
              <a:t>Quantum Error Correction: Stabiliser Codes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14325" y="3688208"/>
            <a:ext cx="6254750" cy="1202880"/>
          </a:xfrm>
        </p:spPr>
        <p:txBody>
          <a:bodyPr/>
          <a:lstStyle/>
          <a:p>
            <a:r>
              <a:rPr lang="en-GB" dirty="0"/>
              <a:t>IQC Lecture 28, QEC Part II</a:t>
            </a:r>
          </a:p>
          <a:p>
            <a:r>
              <a:rPr lang="en-GB" sz="2000" dirty="0"/>
              <a:t>Instructor: Joschka Roffe, </a:t>
            </a:r>
            <a:r>
              <a:rPr lang="en-GB" sz="2000" dirty="0">
                <a:hlinkClick r:id="rId2"/>
              </a:rPr>
              <a:t>joschka.roffe@ed.ac.uk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4772149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5D1C9C-6FD0-46CE-CC1D-915C8760CD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C392A92-69C7-7FC7-27FF-87ED900794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Properties of logical operators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Picture Placeholder 3">
                <a:extLst>
                  <a:ext uri="{FF2B5EF4-FFF2-40B4-BE49-F238E27FC236}">
                    <a16:creationId xmlns:a16="http://schemas.microsoft.com/office/drawing/2014/main" id="{FC11E453-6040-72C2-4A3C-A69491918378}"/>
                  </a:ext>
                </a:extLst>
              </p:cNvPr>
              <p:cNvSpPr>
                <a:spLocks noGrp="1"/>
              </p:cNvSpPr>
              <p:nvPr>
                <p:ph type="pic" sz="quarter" idx="15"/>
              </p:nvPr>
            </p:nvSpPr>
            <p:spPr>
              <a:xfrm>
                <a:off x="364367" y="1531696"/>
                <a:ext cx="5155284" cy="4920212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GB" sz="1600" dirty="0"/>
                  <a:t>We have seen that logical operators correspond to Pauli-operators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sz="1600" dirty="0"/>
                  <a:t> that act non-trivially on the basis states. E.g.</a:t>
                </a:r>
              </a:p>
              <a:p>
                <a:pPr marL="0" indent="0">
                  <a:buNone/>
                </a:pPr>
                <a:endParaRPr lang="en-GB" sz="16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sSub>
                        <m:sSub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  <m:sub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  <m:sub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,     </m:t>
                      </m:r>
                      <m:sSub>
                        <m:sSub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sSub>
                        <m:sSub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  <m:sub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  <m:sub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GB" sz="1600" dirty="0"/>
              </a:p>
              <a:p>
                <a:pPr marL="0" indent="0">
                  <a:buNone/>
                </a:pPr>
                <a:endParaRPr lang="en-GB" sz="16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sSub>
                        <m:sSub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  <m:sub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  <m:sub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sSub>
                        <m:sSub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  <m:sub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sSub>
                        <m:sSub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  <m:sub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GB" sz="1600" dirty="0"/>
              </a:p>
              <a:p>
                <a:pPr marL="0" indent="0">
                  <a:buNone/>
                </a:pPr>
                <a:endParaRPr lang="en-GB" sz="1600" dirty="0"/>
              </a:p>
              <a:p>
                <a:pPr marL="0" indent="0">
                  <a:buNone/>
                </a:pPr>
                <a:r>
                  <a:rPr lang="en-GB" sz="1600" dirty="0"/>
                  <a:t>This means that any logical operator is </a:t>
                </a:r>
                <a:r>
                  <a:rPr lang="en-GB" sz="1600" b="1" dirty="0"/>
                  <a:t>not</a:t>
                </a:r>
                <a:r>
                  <a:rPr lang="en-GB" sz="1600" dirty="0"/>
                  <a:t> a stabiliser. We define a logical group 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ℒ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⊂</m:t>
                    </m:r>
                    <m:sSup>
                      <m:sSup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𝒫</m:t>
                        </m:r>
                      </m:e>
                      <m:sup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⊗</m:t>
                        </m:r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GB" sz="1600" dirty="0"/>
                  <a:t>. The intersection with the stabiliser group is empty:</a:t>
                </a:r>
                <a:br>
                  <a:rPr lang="en-GB" sz="1600" dirty="0"/>
                </a:br>
                <a:br>
                  <a:rPr lang="en-GB" sz="160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i="1">
                          <a:latin typeface="Cambria Math" panose="02040503050406030204" pitchFamily="18" charset="0"/>
                        </a:rPr>
                        <m:t>ℒ</m:t>
                      </m:r>
                      <m:r>
                        <a:rPr lang="en-GB" sz="1600" i="1">
                          <a:latin typeface="Cambria Math" panose="02040503050406030204" pitchFamily="18" charset="0"/>
                        </a:rPr>
                        <m:t>∩</m:t>
                      </m:r>
                      <m:r>
                        <a:rPr lang="en-GB" sz="1600" i="1">
                          <a:latin typeface="Cambria Math" panose="02040503050406030204" pitchFamily="18" charset="0"/>
                        </a:rPr>
                        <m:t>𝒮</m:t>
                      </m:r>
                      <m:r>
                        <a:rPr lang="en-GB" sz="1600" i="1">
                          <a:latin typeface="Cambria Math" panose="02040503050406030204" pitchFamily="18" charset="0"/>
                        </a:rPr>
                        <m:t>=∅</m:t>
                      </m:r>
                    </m:oMath>
                  </m:oMathPara>
                </a14:m>
                <a:endParaRPr lang="en-GB" sz="1600" dirty="0"/>
              </a:p>
              <a:p>
                <a:pPr marL="0" indent="0">
                  <a:buNone/>
                </a:pPr>
                <a:r>
                  <a:rPr lang="en-GB" sz="1600" dirty="0"/>
                  <a:t>We have also seen that logical operators always map to the zero syndrome (they are undetectable). This means that any logical operator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sz="1600" dirty="0"/>
                  <a:t> must commute with all the stabilisers:</a:t>
                </a:r>
              </a:p>
              <a:p>
                <a:pPr marL="0" indent="0">
                  <a:buNone/>
                </a:pPr>
                <a:endParaRPr lang="en-GB" sz="1600" dirty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GB" sz="1600" dirty="0"/>
                  <a:t>  for all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ℒ</m:t>
                    </m:r>
                  </m:oMath>
                </a14:m>
                <a:r>
                  <a:rPr lang="en-GB" sz="16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𝒮</m:t>
                    </m:r>
                  </m:oMath>
                </a14:m>
                <a:endParaRPr lang="en-GB" sz="1600" dirty="0"/>
              </a:p>
              <a:p>
                <a:pPr marL="0" indent="0">
                  <a:buNone/>
                </a:pPr>
                <a:endParaRPr lang="en-GB" sz="1600" dirty="0"/>
              </a:p>
            </p:txBody>
          </p:sp>
        </mc:Choice>
        <mc:Fallback xmlns="">
          <p:sp>
            <p:nvSpPr>
              <p:cNvPr id="8" name="Picture Placeholder 3">
                <a:extLst>
                  <a:ext uri="{FF2B5EF4-FFF2-40B4-BE49-F238E27FC236}">
                    <a16:creationId xmlns:a16="http://schemas.microsoft.com/office/drawing/2014/main" id="{FC11E453-6040-72C2-4A3C-A6949191837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pic" sz="quarter" idx="15"/>
              </p:nvPr>
            </p:nvSpPr>
            <p:spPr>
              <a:xfrm>
                <a:off x="364367" y="1531696"/>
                <a:ext cx="5155284" cy="4920212"/>
              </a:xfrm>
              <a:blipFill>
                <a:blip r:embed="rId2"/>
                <a:stretch>
                  <a:fillRect l="-710" t="-867" r="-106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BF2212C-0CDE-421D-B922-C506DAE24C10}"/>
                  </a:ext>
                </a:extLst>
              </p:cNvPr>
              <p:cNvSpPr txBox="1"/>
              <p:nvPr/>
            </p:nvSpPr>
            <p:spPr>
              <a:xfrm>
                <a:off x="6619117" y="1531696"/>
                <a:ext cx="4703233" cy="27018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:r>
                  <a:rPr lang="en-GB" sz="1600" dirty="0"/>
                  <a:t>Every stabiliser code has 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GB" sz="1600" dirty="0"/>
                  <a:t> logical operators. For each logical qubit 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GB" sz="1600" dirty="0"/>
                  <a:t> there is:</a:t>
                </a:r>
              </a:p>
              <a:p>
                <a:pPr marL="0" indent="0">
                  <a:buNone/>
                </a:pPr>
                <a:endParaRPr lang="en-GB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dirty="0"/>
                  <a:t>One X-type logical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sSub>
                          <m:sSubPr>
                            <m:ctrlP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</m:oMath>
                </a14:m>
                <a:endParaRPr lang="en-GB" sz="1600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dirty="0"/>
                  <a:t>One Z-type logical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sSub>
                          <m:sSubPr>
                            <m:ctrlP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GB" sz="16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</m:oMath>
                </a14:m>
                <a:br>
                  <a:rPr lang="en-GB" sz="1600" dirty="0"/>
                </a:br>
                <a:endParaRPr lang="en-GB" sz="1600" dirty="0"/>
              </a:p>
              <a:p>
                <a:r>
                  <a:rPr lang="en-GB" sz="1600" dirty="0"/>
                  <a:t>We expect logical operator pairs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sSub>
                          <m:sSubPr>
                            <m:ctrlP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sSub>
                          <m:sSubPr>
                            <m:ctrlP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GB" sz="1600" dirty="0"/>
                  <a:t> to commute with one another:</a:t>
                </a:r>
              </a:p>
              <a:p>
                <a:endParaRPr lang="en-GB" sz="1600" dirty="0"/>
              </a:p>
              <a:p>
                <a:pPr algn="ctr"/>
                <a:r>
                  <a:rPr lang="en-GB" sz="1600" b="0" dirty="0"/>
                  <a:t>{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sSub>
                          <m:sSubPr>
                            <m:ctrlPr>
                              <a:rPr lang="en-GB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60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GB" sz="16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  <m:r>
                      <a:rPr lang="en-GB" sz="16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sSub>
                          <m:sSubPr>
                            <m:ctrlPr>
                              <a:rPr lang="en-GB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60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GB" sz="16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}=0</m:t>
                    </m:r>
                  </m:oMath>
                </a14:m>
                <a:endParaRPr lang="en-GB" sz="16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BF2212C-0CDE-421D-B922-C506DAE24C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9117" y="1531696"/>
                <a:ext cx="4703233" cy="2701893"/>
              </a:xfrm>
              <a:prstGeom prst="rect">
                <a:avLst/>
              </a:prstGeom>
              <a:blipFill>
                <a:blip r:embed="rId3"/>
                <a:stretch>
                  <a:fillRect l="-778" t="-677" r="-129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056773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49BD06-8611-5EBF-1BB0-4745E4F321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4366" y="512384"/>
            <a:ext cx="8932033" cy="586261"/>
          </a:xfrm>
        </p:spPr>
        <p:txBody>
          <a:bodyPr/>
          <a:lstStyle/>
          <a:p>
            <a:r>
              <a:rPr lang="en-GB" dirty="0"/>
              <a:t>Properties of Logical Operators Continued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BC1FACE-2D20-8110-AF1E-2C263AC59B99}"/>
                  </a:ext>
                </a:extLst>
              </p:cNvPr>
              <p:cNvSpPr txBox="1"/>
              <p:nvPr/>
            </p:nvSpPr>
            <p:spPr>
              <a:xfrm>
                <a:off x="6657218" y="1726429"/>
                <a:ext cx="4720167" cy="33922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:r>
                  <a:rPr lang="en-GB" sz="1600" b="1" dirty="0"/>
                  <a:t>Why?</a:t>
                </a:r>
              </a:p>
              <a:p>
                <a:pPr marL="0" indent="0">
                  <a:buNone/>
                </a:pPr>
                <a:endParaRPr lang="en-GB" sz="1600" b="1" dirty="0"/>
              </a:p>
              <a:p>
                <a:pPr marL="0" indent="0">
                  <a:buNone/>
                </a:pPr>
                <a:r>
                  <a:rPr lang="en-GB" sz="1600" dirty="0"/>
                  <a:t>Any logical operator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sz="1600" dirty="0"/>
                  <a:t> will commute with all the code stabilisers: 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[</m:t>
                    </m:r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GB" sz="1600" dirty="0"/>
                  <a:t>=0   for all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</m:sSub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𝒮</m:t>
                    </m:r>
                  </m:oMath>
                </a14:m>
                <a:r>
                  <a:rPr lang="en-GB" sz="1600" dirty="0"/>
                  <a:t>. </a:t>
                </a:r>
              </a:p>
              <a:p>
                <a:pPr marL="0" indent="0">
                  <a:buNone/>
                </a:pPr>
                <a:endParaRPr lang="en-GB" sz="1600" b="1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sSub>
                        <m:sSub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  <m:sub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sSub>
                        <m:sSub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  <m:sub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GB" sz="1600" dirty="0"/>
              </a:p>
              <a:p>
                <a:pPr marL="0" indent="0">
                  <a:buNone/>
                </a:pPr>
                <a:endParaRPr lang="en-GB" sz="1600" dirty="0"/>
              </a:p>
              <a:p>
                <a:pPr/>
                <a:r>
                  <a:rPr lang="en-GB" sz="1600" dirty="0"/>
                  <a:t>All stabilisers map onto the +1 eigenspace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</m:d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GB" sz="1600" dirty="0"/>
                  <a:t>:</a:t>
                </a:r>
                <a:br>
                  <a:rPr lang="en-GB" sz="1600" dirty="0"/>
                </a:br>
                <a:br>
                  <a:rPr lang="en-GB" sz="160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sSub>
                        <m:sSub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  <m:sub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  <m:sub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GB" sz="1600" dirty="0"/>
              </a:p>
              <a:p>
                <a:endParaRPr lang="en-GB" sz="1600" dirty="0"/>
              </a:p>
              <a:p>
                <a:r>
                  <a:rPr lang="en-GB" sz="1600" dirty="0"/>
                  <a:t>This means any product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GB" sz="1600" dirty="0"/>
                  <a:t> has logical action identical to that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GB" sz="1600" dirty="0"/>
                  <a:t>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BC1FACE-2D20-8110-AF1E-2C263AC59B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7218" y="1726429"/>
                <a:ext cx="4720167" cy="3392275"/>
              </a:xfrm>
              <a:prstGeom prst="rect">
                <a:avLst/>
              </a:prstGeom>
              <a:blipFill>
                <a:blip r:embed="rId2"/>
                <a:stretch>
                  <a:fillRect l="-646" t="-539" b="-89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E087FBC-1AF2-305C-FFB6-3714797161DE}"/>
                  </a:ext>
                </a:extLst>
              </p:cNvPr>
              <p:cNvSpPr txBox="1"/>
              <p:nvPr/>
            </p:nvSpPr>
            <p:spPr>
              <a:xfrm>
                <a:off x="364366" y="1726429"/>
                <a:ext cx="5315252" cy="2594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3200" dirty="0"/>
                  <a:t>Any logical operator multiplied by stabiliser is a logical operator: </a:t>
                </a:r>
              </a:p>
              <a:p>
                <a:endParaRPr lang="en-GB" sz="320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GB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3200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GB" sz="32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GB" sz="32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GB" sz="32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sz="3200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GB" sz="3200" i="1">
                        <a:latin typeface="Cambria Math" panose="02040503050406030204" pitchFamily="18" charset="0"/>
                      </a:rPr>
                      <m:t>ℒ</m:t>
                    </m:r>
                  </m:oMath>
                </a14:m>
                <a:r>
                  <a:rPr lang="en-GB" sz="3200" dirty="0"/>
                  <a:t> for all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32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GB" sz="32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sz="3200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GB" sz="3200" i="1">
                        <a:latin typeface="Cambria Math" panose="02040503050406030204" pitchFamily="18" charset="0"/>
                      </a:rPr>
                      <m:t>ℒ</m:t>
                    </m:r>
                  </m:oMath>
                </a14:m>
                <a:r>
                  <a:rPr lang="en-GB" sz="32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3200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GB" sz="32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sz="3200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GB" sz="3200" i="1">
                        <a:latin typeface="Cambria Math" panose="02040503050406030204" pitchFamily="18" charset="0"/>
                      </a:rPr>
                      <m:t>𝒮</m:t>
                    </m:r>
                    <m:r>
                      <a:rPr lang="en-GB" sz="3200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GB" sz="3200" dirty="0"/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E087FBC-1AF2-305C-FFB6-3714797161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366" y="1726429"/>
                <a:ext cx="5315252" cy="2594108"/>
              </a:xfrm>
              <a:prstGeom prst="rect">
                <a:avLst/>
              </a:prstGeom>
              <a:blipFill>
                <a:blip r:embed="rId3"/>
                <a:stretch>
                  <a:fillRect l="-2982" t="-3052" r="-3555" b="-539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02409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CEFF1C-9A2A-0A36-F94B-9929DDA925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78B46A7-FA4C-2085-EB01-C75731C614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4367" y="512384"/>
            <a:ext cx="9689800" cy="586261"/>
          </a:xfrm>
        </p:spPr>
        <p:txBody>
          <a:bodyPr/>
          <a:lstStyle/>
          <a:p>
            <a:r>
              <a:rPr lang="en-GB" dirty="0"/>
              <a:t>Example: Logical Operators of the [[4,2,2]] Code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Picture Placeholder 3">
                <a:extLst>
                  <a:ext uri="{FF2B5EF4-FFF2-40B4-BE49-F238E27FC236}">
                    <a16:creationId xmlns:a16="http://schemas.microsoft.com/office/drawing/2014/main" id="{D0C3347C-EFF9-00C7-025C-195F11B9633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4367" y="1784004"/>
                <a:ext cx="5001498" cy="4300912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GB" sz="1800" b="1" dirty="0"/>
                  <a:t>Example</a:t>
                </a:r>
                <a:r>
                  <a:rPr lang="en-GB" sz="1800" dirty="0"/>
                  <a:t>:</a:t>
                </a:r>
                <a:r>
                  <a:rPr lang="en-GB" sz="1800" b="1" dirty="0"/>
                  <a:t> </a:t>
                </a:r>
                <a:r>
                  <a:rPr lang="en-GB" sz="1800" dirty="0"/>
                  <a:t>The [[4,2,2]] code is defined by the following stabilisers: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GB" sz="18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𝒮</m:t>
                      </m:r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GB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"/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GB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GB" sz="1800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GB" sz="1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sz="1800" i="1"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lang="en-GB" sz="1800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GB" sz="1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sz="1800" i="1"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lang="en-GB" sz="18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GB" sz="1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sz="1800" i="1"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lang="en-GB" sz="1800" i="1"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GB" sz="1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sz="1800" i="1"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lang="en-GB" sz="1800" i="1">
                                            <a:latin typeface="Cambria Math" panose="02040503050406030204" pitchFamily="18" charset="0"/>
                                          </a:rPr>
                                          <m:t>4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GB" sz="1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sz="1800" i="1">
                                            <a:latin typeface="Cambria Math" panose="02040503050406030204" pitchFamily="18" charset="0"/>
                                          </a:rPr>
                                          <m:t>𝑍</m:t>
                                        </m:r>
                                      </m:e>
                                      <m:sub>
                                        <m:r>
                                          <a:rPr lang="en-GB" sz="1800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GB" sz="1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sz="1800" i="1">
                                            <a:latin typeface="Cambria Math" panose="02040503050406030204" pitchFamily="18" charset="0"/>
                                          </a:rPr>
                                          <m:t>𝑍</m:t>
                                        </m:r>
                                      </m:e>
                                      <m:sub>
                                        <m:r>
                                          <a:rPr lang="en-GB" sz="18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GB" sz="1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sz="1800" i="1">
                                            <a:latin typeface="Cambria Math" panose="02040503050406030204" pitchFamily="18" charset="0"/>
                                          </a:rPr>
                                          <m:t>𝑍</m:t>
                                        </m:r>
                                      </m:e>
                                      <m:sub>
                                        <m:r>
                                          <a:rPr lang="en-GB" sz="1800" i="1"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GB" sz="1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sz="1800" i="1">
                                            <a:latin typeface="Cambria Math" panose="02040503050406030204" pitchFamily="18" charset="0"/>
                                          </a:rPr>
                                          <m:t>𝑍</m:t>
                                        </m:r>
                                      </m:e>
                                      <m:sub>
                                        <m:r>
                                          <a:rPr lang="en-GB" sz="1800" i="1">
                                            <a:latin typeface="Cambria Math" panose="02040503050406030204" pitchFamily="18" charset="0"/>
                                          </a:rPr>
                                          <m:t>4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  <m:r>
                            <m:rPr>
                              <m:nor/>
                            </m:rPr>
                            <a:rPr lang="en-GB" sz="1800" dirty="0"/>
                            <m:t> </m:t>
                          </m:r>
                        </m:e>
                      </m:d>
                    </m:oMath>
                  </m:oMathPara>
                </a14:m>
                <a:endParaRPr lang="en-GB" sz="1800" dirty="0"/>
              </a:p>
              <a:p>
                <a:pPr marL="0" indent="0">
                  <a:buNone/>
                </a:pPr>
                <a:endParaRPr lang="en-GB" sz="1800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GB" sz="1800" dirty="0"/>
                  <a:t> is a minimal generating set of size |S|= 2. The code is defined over </a:t>
                </a:r>
                <a14:m>
                  <m:oMath xmlns:m="http://schemas.openxmlformats.org/officeDocument/2006/math"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r>
                  <a:rPr lang="en-GB" sz="1800" dirty="0"/>
                  <a:t> physical qubits. The number of logical qubits encoded is:</a:t>
                </a:r>
                <a:br>
                  <a:rPr lang="en-GB" sz="1800" dirty="0"/>
                </a:br>
                <a:br>
                  <a:rPr lang="en-GB" sz="1800" dirty="0"/>
                </a:br>
                <a:endParaRPr lang="en-GB" sz="18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begChr m:val="|"/>
                          <m:endChr m:val="|"/>
                          <m:ctrlPr>
                            <a:rPr lang="en-GB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=4−2=2</m:t>
                      </m:r>
                    </m:oMath>
                  </m:oMathPara>
                </a14:m>
                <a:endParaRPr lang="en-GB" sz="1800" dirty="0"/>
              </a:p>
              <a:p>
                <a:pPr marL="0" indent="0">
                  <a:buNone/>
                </a:pPr>
                <a:endParaRPr lang="en-GB" sz="1800" dirty="0"/>
              </a:p>
            </p:txBody>
          </p:sp>
        </mc:Choice>
        <mc:Fallback xmlns="">
          <p:sp>
            <p:nvSpPr>
              <p:cNvPr id="9" name="Picture Placeholder 3">
                <a:extLst>
                  <a:ext uri="{FF2B5EF4-FFF2-40B4-BE49-F238E27FC236}">
                    <a16:creationId xmlns:a16="http://schemas.microsoft.com/office/drawing/2014/main" id="{D0C3347C-EFF9-00C7-025C-195F11B963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367" y="1784004"/>
                <a:ext cx="5001498" cy="4300912"/>
              </a:xfrm>
              <a:prstGeom prst="rect">
                <a:avLst/>
              </a:prstGeom>
              <a:blipFill>
                <a:blip r:embed="rId2"/>
                <a:stretch>
                  <a:fillRect l="-1098" t="-496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BBCE06C-B14B-807D-45EC-CE7E3B5469EC}"/>
                  </a:ext>
                </a:extLst>
              </p:cNvPr>
              <p:cNvSpPr txBox="1"/>
              <p:nvPr/>
            </p:nvSpPr>
            <p:spPr>
              <a:xfrm>
                <a:off x="6619117" y="1784004"/>
                <a:ext cx="4912483" cy="39703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:r>
                  <a:rPr lang="en-GB" sz="1800" dirty="0"/>
                  <a:t>A basis of the logical operators is:</a:t>
                </a:r>
              </a:p>
              <a:p>
                <a:pPr marL="0" indent="0" algn="ctr">
                  <a:buNone/>
                </a:pPr>
                <a:endParaRPr lang="en-GB" sz="1800" b="0" i="1" dirty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GB" sz="1800" b="0" i="1" dirty="0">
                    <a:latin typeface="Cambria Math" panose="02040503050406030204" pitchFamily="18" charset="0"/>
                  </a:rPr>
                  <a:t>,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sz="1800" i="1"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GB" sz="1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sz="18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sz="1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GB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sz="18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GB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GB" sz="18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GB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GB" sz="1800" i="1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endParaRPr lang="en-GB" sz="1800" b="0" i="1" dirty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GB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GB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GB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    </m:t>
                          </m:r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sz="18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GB" sz="1800" b="0" dirty="0"/>
              </a:p>
              <a:p>
                <a:pPr marL="0" indent="0">
                  <a:buNone/>
                </a:pPr>
                <a:endParaRPr lang="en-GB" sz="1800" dirty="0"/>
              </a:p>
              <a:p>
                <a:pPr marL="0" indent="0">
                  <a:buNone/>
                </a:pPr>
                <a:r>
                  <a:rPr lang="en-GB" sz="1800" dirty="0"/>
                  <a:t>Non of the above can be obtained from a product of elements in </a:t>
                </a:r>
                <a14:m>
                  <m:oMath xmlns:m="http://schemas.openxmlformats.org/officeDocument/2006/math"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𝒮</m:t>
                    </m:r>
                  </m:oMath>
                </a14:m>
                <a:r>
                  <a:rPr lang="en-GB" sz="1800" dirty="0"/>
                  <a:t>.</a:t>
                </a:r>
              </a:p>
              <a:p>
                <a:pPr marL="0" indent="0">
                  <a:buNone/>
                </a:pPr>
                <a:endParaRPr lang="en-GB" dirty="0"/>
              </a:p>
              <a:p>
                <a:r>
                  <a:rPr lang="en-GB" sz="1800" dirty="0"/>
                  <a:t>We also see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{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𝐿𝑖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𝐿𝑖</m:t>
                            </m:r>
                          </m:sub>
                        </m:sSub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}</m:t>
                        </m:r>
                      </m:e>
                      <m:sub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GB" sz="1800" b="0" dirty="0"/>
                  <a:t> for both logical operator pairs</a:t>
                </a:r>
              </a:p>
              <a:p>
                <a:pPr marL="0" indent="0">
                  <a:buNone/>
                </a:pPr>
                <a:endParaRPr lang="en-GB" sz="1800" dirty="0"/>
              </a:p>
              <a:p>
                <a:pPr algn="ctr"/>
                <a14:m>
                  <m:oMath xmlns:m="http://schemas.openxmlformats.org/officeDocument/2006/math"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GB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}=0</m:t>
                    </m:r>
                  </m:oMath>
                </a14:m>
                <a:endParaRPr lang="en-GB" b="0" dirty="0"/>
              </a:p>
              <a:p>
                <a:pPr algn="ctr"/>
                <a:endParaRPr lang="en-GB" b="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{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}</m:t>
                      </m:r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GB" sz="18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BBCE06C-B14B-807D-45EC-CE7E3B5469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9117" y="1784004"/>
                <a:ext cx="4912483" cy="3970318"/>
              </a:xfrm>
              <a:prstGeom prst="rect">
                <a:avLst/>
              </a:prstGeom>
              <a:blipFill>
                <a:blip r:embed="rId3"/>
                <a:stretch>
                  <a:fillRect l="-1117" t="-922" b="-6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32611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22AD28A-B94D-2420-BAD4-F95D2AA240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4367" y="512384"/>
            <a:ext cx="8927800" cy="586261"/>
          </a:xfrm>
        </p:spPr>
        <p:txBody>
          <a:bodyPr/>
          <a:lstStyle/>
          <a:p>
            <a:r>
              <a:rPr lang="en-GB" dirty="0"/>
              <a:t>Designing Quantum Error Correction Codes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Picture Placeholder 3">
                <a:extLst>
                  <a:ext uri="{FF2B5EF4-FFF2-40B4-BE49-F238E27FC236}">
                    <a16:creationId xmlns:a16="http://schemas.microsoft.com/office/drawing/2014/main" id="{D42C8757-4346-5D17-F00B-C43D94F64EFE}"/>
                  </a:ext>
                </a:extLst>
              </p:cNvPr>
              <p:cNvSpPr>
                <a:spLocks noGrp="1"/>
              </p:cNvSpPr>
              <p:nvPr>
                <p:ph type="pic" sz="quarter" idx="15"/>
              </p:nvPr>
            </p:nvSpPr>
            <p:spPr>
              <a:xfrm>
                <a:off x="364367" y="1553632"/>
                <a:ext cx="5021049" cy="3192935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GB" sz="2000" b="1" dirty="0"/>
                  <a:t>Error Detection Codes</a:t>
                </a:r>
                <a:br>
                  <a:rPr lang="en-GB" sz="2000" b="1" dirty="0"/>
                </a:br>
                <a:br>
                  <a:rPr lang="en-GB" sz="2000" dirty="0"/>
                </a:br>
                <a:r>
                  <a:rPr lang="en-GB" sz="2000" dirty="0"/>
                  <a:t>Error detection codes have distance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GB" sz="2000" dirty="0"/>
                  <a:t>.</a:t>
                </a:r>
              </a:p>
              <a:p>
                <a:pPr marL="0" indent="0">
                  <a:buNone/>
                </a:pPr>
                <a:endParaRPr lang="en-GB" sz="2000" dirty="0"/>
              </a:p>
              <a:p>
                <a:pPr marL="0" indent="0">
                  <a:buNone/>
                </a:pPr>
                <a:r>
                  <a:rPr lang="en-GB" sz="2000" dirty="0"/>
                  <a:t>They can detect single-qubit  Pauli errors but can’t locate them.</a:t>
                </a:r>
              </a:p>
              <a:p>
                <a:pPr marL="0" indent="0">
                  <a:buNone/>
                </a:pPr>
                <a:endParaRPr lang="en-GB" sz="2000" dirty="0"/>
              </a:p>
              <a:p>
                <a:pPr marL="0" indent="0">
                  <a:buNone/>
                </a:pPr>
                <a:r>
                  <a:rPr lang="en-GB" sz="2000" dirty="0"/>
                  <a:t>Example: the [[4,2,2]] code is a detection code. See syndrome table below:</a:t>
                </a:r>
              </a:p>
            </p:txBody>
          </p:sp>
        </mc:Choice>
        <mc:Fallback xmlns="">
          <p:sp>
            <p:nvSpPr>
              <p:cNvPr id="4" name="Picture Placeholder 3">
                <a:extLst>
                  <a:ext uri="{FF2B5EF4-FFF2-40B4-BE49-F238E27FC236}">
                    <a16:creationId xmlns:a16="http://schemas.microsoft.com/office/drawing/2014/main" id="{D42C8757-4346-5D17-F00B-C43D94F64EF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pic" sz="quarter" idx="15"/>
              </p:nvPr>
            </p:nvSpPr>
            <p:spPr>
              <a:xfrm>
                <a:off x="364367" y="1553632"/>
                <a:ext cx="5021049" cy="3192935"/>
              </a:xfrm>
              <a:blipFill>
                <a:blip r:embed="rId2"/>
                <a:stretch>
                  <a:fillRect l="-1337" t="-209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Picture Placeholder 3">
                <a:extLst>
                  <a:ext uri="{FF2B5EF4-FFF2-40B4-BE49-F238E27FC236}">
                    <a16:creationId xmlns:a16="http://schemas.microsoft.com/office/drawing/2014/main" id="{0C8DD5C9-C8B4-3465-76A6-8C2386A2EC8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96000" y="1553631"/>
                <a:ext cx="5426833" cy="4313767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GB" sz="2000" b="1" dirty="0"/>
                  <a:t>Error Correction Codes</a:t>
                </a:r>
                <a:br>
                  <a:rPr lang="en-GB" sz="2000" dirty="0"/>
                </a:br>
                <a:br>
                  <a:rPr lang="en-GB" sz="2000" dirty="0"/>
                </a:br>
                <a:r>
                  <a:rPr lang="en-GB" sz="2000" dirty="0"/>
                  <a:t>For a stabiliser code to be correcting, we need to be able to </a:t>
                </a:r>
                <a:r>
                  <a:rPr lang="en-GB" sz="2000" b="1" dirty="0"/>
                  <a:t>detect</a:t>
                </a:r>
                <a:r>
                  <a:rPr lang="en-GB" sz="2000" dirty="0"/>
                  <a:t> and </a:t>
                </a:r>
                <a:r>
                  <a:rPr lang="en-GB" sz="2000" b="1" dirty="0"/>
                  <a:t>locate</a:t>
                </a:r>
                <a:r>
                  <a:rPr lang="en-GB" sz="2000" dirty="0"/>
                  <a:t> errors.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GB" sz="2000" dirty="0"/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GB" sz="2000" dirty="0"/>
                  <a:t>The number of errors a code can correct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GB" sz="2000" dirty="0"/>
                  <a:t> is give by: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GB" sz="20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GB" sz="2000" dirty="0"/>
              </a:p>
              <a:p>
                <a:pPr marL="0" indent="0">
                  <a:buNone/>
                </a:pPr>
                <a:endParaRPr lang="en-GB" sz="2000" dirty="0"/>
              </a:p>
              <a:p>
                <a:pPr marL="0" indent="0">
                  <a:buNone/>
                </a:pPr>
                <a:r>
                  <a:rPr lang="en-GB" sz="2000" dirty="0"/>
                  <a:t>By rearranging the above, we see that for a stabiliser code to be correcting it must have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≥3.</m:t>
                    </m:r>
                  </m:oMath>
                </a14:m>
                <a:endParaRPr lang="en-GB" sz="2000" dirty="0"/>
              </a:p>
            </p:txBody>
          </p:sp>
        </mc:Choice>
        <mc:Fallback xmlns="">
          <p:sp>
            <p:nvSpPr>
              <p:cNvPr id="8" name="Picture Placeholder 3">
                <a:extLst>
                  <a:ext uri="{FF2B5EF4-FFF2-40B4-BE49-F238E27FC236}">
                    <a16:creationId xmlns:a16="http://schemas.microsoft.com/office/drawing/2014/main" id="{0C8DD5C9-C8B4-3465-76A6-8C2386A2EC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1553631"/>
                <a:ext cx="5426833" cy="4313767"/>
              </a:xfrm>
              <a:prstGeom prst="rect">
                <a:avLst/>
              </a:prstGeom>
              <a:blipFill>
                <a:blip r:embed="rId3"/>
                <a:stretch>
                  <a:fillRect l="-1124" t="-1556" b="-14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67ADF30E-F8A1-EFAF-9415-546D60C374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896" t="30000" r="19702" b="42463"/>
          <a:stretch/>
        </p:blipFill>
        <p:spPr>
          <a:xfrm>
            <a:off x="364367" y="4951598"/>
            <a:ext cx="4955778" cy="155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9998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D0E3C17-0B7E-4BC9-DDF0-842F72CA17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Example: The Steane Code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Picture Placeholder 3">
                <a:extLst>
                  <a:ext uri="{FF2B5EF4-FFF2-40B4-BE49-F238E27FC236}">
                    <a16:creationId xmlns:a16="http://schemas.microsoft.com/office/drawing/2014/main" id="{BCAAF5CE-CB12-4873-07CC-AFC71FE1F54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4367" y="1623714"/>
                <a:ext cx="5001498" cy="406401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GB" sz="1400" dirty="0"/>
                  <a:t>The Steane code is defined by the following stabiliser group generated by the stabilisers </a:t>
                </a:r>
                <a14:m>
                  <m:oMath xmlns:m="http://schemas.openxmlformats.org/officeDocument/2006/math"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GB" sz="1400" dirty="0"/>
                  <a:t>: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GB" sz="1200" dirty="0"/>
              </a:p>
              <a:p>
                <a:pPr marL="0" indent="0">
                  <a:buNone/>
                </a:pPr>
                <a:endParaRPr lang="en-GB" sz="1200" dirty="0"/>
              </a:p>
              <a:p>
                <a:pPr marL="0" indent="0">
                  <a:buNone/>
                </a:pPr>
                <a:endParaRPr lang="en-GB" sz="1200" dirty="0"/>
              </a:p>
              <a:p>
                <a:pPr marL="0" indent="0">
                  <a:buNone/>
                </a:pPr>
                <a:endParaRPr lang="en-GB" sz="1200" dirty="0"/>
              </a:p>
              <a:p>
                <a:pPr marL="0" indent="0">
                  <a:buNone/>
                </a:pPr>
                <a:endParaRPr lang="en-GB" sz="1200" dirty="0"/>
              </a:p>
              <a:p>
                <a:pPr marL="0" indent="0">
                  <a:buNone/>
                </a:pPr>
                <a:endParaRPr lang="en-GB" sz="1200" dirty="0"/>
              </a:p>
              <a:p>
                <a:pPr marL="0" indent="0">
                  <a:buNone/>
                </a:pPr>
                <a:endParaRPr lang="en-GB" sz="1200" dirty="0"/>
              </a:p>
            </p:txBody>
          </p:sp>
        </mc:Choice>
        <mc:Fallback xmlns="">
          <p:sp>
            <p:nvSpPr>
              <p:cNvPr id="8" name="Picture Placeholder 3">
                <a:extLst>
                  <a:ext uri="{FF2B5EF4-FFF2-40B4-BE49-F238E27FC236}">
                    <a16:creationId xmlns:a16="http://schemas.microsoft.com/office/drawing/2014/main" id="{BCAAF5CE-CB12-4873-07CC-AFC71FE1F5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367" y="1623714"/>
                <a:ext cx="5001498" cy="406401"/>
              </a:xfrm>
              <a:prstGeom prst="rect">
                <a:avLst/>
              </a:prstGeom>
              <a:blipFill>
                <a:blip r:embed="rId2"/>
                <a:stretch>
                  <a:fillRect l="-366" t="-5970" b="-328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89182617-CC10-2E0A-9995-DC4EEA1BBF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23714"/>
            <a:ext cx="5606211" cy="21408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Picture Placeholder 3">
                <a:extLst>
                  <a:ext uri="{FF2B5EF4-FFF2-40B4-BE49-F238E27FC236}">
                    <a16:creationId xmlns:a16="http://schemas.microsoft.com/office/drawing/2014/main" id="{422EECBA-B664-B77F-860C-268913FB141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05938" y="3797877"/>
                <a:ext cx="4473640" cy="2784956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GB" sz="1400" b="1" dirty="0"/>
                  <a:t>Number of logical qubits</a:t>
                </a:r>
                <a:r>
                  <a:rPr lang="en-GB" sz="1400" dirty="0"/>
                  <a:t>:</a:t>
                </a:r>
              </a:p>
              <a:p>
                <a:r>
                  <a:rPr lang="en-GB" sz="1600" dirty="0"/>
                  <a:t>The code is defined over 7 physical qubits: 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=7</m:t>
                    </m:r>
                  </m:oMath>
                </a14:m>
                <a:endParaRPr lang="en-GB" sz="1600" dirty="0"/>
              </a:p>
              <a:p>
                <a14:m>
                  <m:oMath xmlns:m="http://schemas.openxmlformats.org/officeDocument/2006/math">
                    <m:r>
                      <a:rPr lang="en-GB" sz="1600" b="0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GB" sz="1600" b="0" dirty="0"/>
                  <a:t> is minimal generating set of size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=6</m:t>
                    </m:r>
                  </m:oMath>
                </a14:m>
                <a:endParaRPr lang="en-GB" sz="1600" dirty="0"/>
              </a:p>
              <a:p>
                <a:r>
                  <a:rPr lang="en-GB" sz="1600" dirty="0"/>
                  <a:t>The number of logical qubits is:</a:t>
                </a:r>
                <a:br>
                  <a:rPr lang="en-GB" sz="1600" dirty="0"/>
                </a:br>
                <a:endParaRPr lang="en-GB" sz="16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GB" sz="1600" b="0" i="0" smtClean="0">
                          <a:latin typeface="Cambria Math" panose="02040503050406030204" pitchFamily="18" charset="0"/>
                        </a:rPr>
                        <m:t>rank</m:t>
                      </m:r>
                      <m:d>
                        <m:d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𝒮</m:t>
                          </m:r>
                        </m:e>
                      </m:d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begChr m:val="|"/>
                          <m:endChr m:val="|"/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=7−6=1</m:t>
                      </m:r>
                    </m:oMath>
                  </m:oMathPara>
                </a14:m>
                <a:endParaRPr lang="en-GB" sz="1600" dirty="0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GB" sz="1200" dirty="0"/>
              </a:p>
              <a:p>
                <a:pPr marL="0" indent="0">
                  <a:buNone/>
                </a:pPr>
                <a:endParaRPr lang="en-GB" sz="1200" dirty="0"/>
              </a:p>
              <a:p>
                <a:pPr marL="0" indent="0">
                  <a:buNone/>
                </a:pPr>
                <a:endParaRPr lang="en-GB" sz="1200" dirty="0"/>
              </a:p>
              <a:p>
                <a:pPr marL="0" indent="0">
                  <a:buNone/>
                </a:pPr>
                <a:endParaRPr lang="en-GB" sz="1200" dirty="0"/>
              </a:p>
              <a:p>
                <a:pPr marL="0" indent="0">
                  <a:buNone/>
                </a:pPr>
                <a:endParaRPr lang="en-GB" sz="1200" dirty="0"/>
              </a:p>
              <a:p>
                <a:pPr marL="0" indent="0">
                  <a:buNone/>
                </a:pPr>
                <a:endParaRPr lang="en-GB" sz="1200" dirty="0"/>
              </a:p>
              <a:p>
                <a:pPr marL="0" indent="0">
                  <a:buNone/>
                </a:pPr>
                <a:endParaRPr lang="en-GB" sz="1200" dirty="0"/>
              </a:p>
            </p:txBody>
          </p:sp>
        </mc:Choice>
        <mc:Fallback xmlns="">
          <p:sp>
            <p:nvSpPr>
              <p:cNvPr id="21" name="Picture Placeholder 3">
                <a:extLst>
                  <a:ext uri="{FF2B5EF4-FFF2-40B4-BE49-F238E27FC236}">
                    <a16:creationId xmlns:a16="http://schemas.microsoft.com/office/drawing/2014/main" id="{422EECBA-B664-B77F-860C-268913FB14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938" y="3797877"/>
                <a:ext cx="4473640" cy="2784956"/>
              </a:xfrm>
              <a:prstGeom prst="rect">
                <a:avLst/>
              </a:prstGeom>
              <a:blipFill>
                <a:blip r:embed="rId4"/>
                <a:stretch>
                  <a:fillRect l="-546" t="-10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Picture Placeholder 3">
                <a:extLst>
                  <a:ext uri="{FF2B5EF4-FFF2-40B4-BE49-F238E27FC236}">
                    <a16:creationId xmlns:a16="http://schemas.microsoft.com/office/drawing/2014/main" id="{E3FAF06A-59E9-27CD-74A8-8A04B86BC49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96000" y="3871307"/>
                <a:ext cx="4473640" cy="1517535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GB" sz="1600" b="1" dirty="0"/>
                  <a:t>Syndrome table</a:t>
                </a:r>
                <a:r>
                  <a:rPr lang="en-GB" sz="1600" dirty="0"/>
                  <a:t>: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GB" sz="1600" dirty="0"/>
                  <a:t>Each single-qubit error maps to a unique syndrome.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GB" sz="1600" dirty="0"/>
                  <a:t>This means that the distance of this code is at least 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GB" sz="1600" dirty="0"/>
                  <a:t>. It is a </a:t>
                </a:r>
                <a:r>
                  <a:rPr lang="en-GB" sz="1600" b="1" dirty="0"/>
                  <a:t>correction</a:t>
                </a:r>
                <a:r>
                  <a:rPr lang="en-GB" sz="1600" dirty="0"/>
                  <a:t> code. 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GB" sz="1400" dirty="0"/>
              </a:p>
              <a:p>
                <a:pPr marL="0" indent="0">
                  <a:buNone/>
                </a:pPr>
                <a:endParaRPr lang="en-GB" sz="1400" dirty="0"/>
              </a:p>
              <a:p>
                <a:pPr marL="0" indent="0">
                  <a:buNone/>
                </a:pPr>
                <a:endParaRPr lang="en-GB" sz="1400" dirty="0"/>
              </a:p>
              <a:p>
                <a:pPr marL="0" indent="0">
                  <a:buNone/>
                </a:pPr>
                <a:endParaRPr lang="en-GB" sz="1400" dirty="0"/>
              </a:p>
              <a:p>
                <a:pPr marL="0" indent="0">
                  <a:buNone/>
                </a:pPr>
                <a:endParaRPr lang="en-GB" sz="1400" dirty="0"/>
              </a:p>
              <a:p>
                <a:pPr marL="0" indent="0">
                  <a:buNone/>
                </a:pPr>
                <a:endParaRPr lang="en-GB" sz="1400" dirty="0"/>
              </a:p>
              <a:p>
                <a:pPr marL="0" indent="0">
                  <a:buNone/>
                </a:pPr>
                <a:endParaRPr lang="en-GB" sz="1400" dirty="0"/>
              </a:p>
            </p:txBody>
          </p:sp>
        </mc:Choice>
        <mc:Fallback xmlns="">
          <p:sp>
            <p:nvSpPr>
              <p:cNvPr id="22" name="Picture Placeholder 3">
                <a:extLst>
                  <a:ext uri="{FF2B5EF4-FFF2-40B4-BE49-F238E27FC236}">
                    <a16:creationId xmlns:a16="http://schemas.microsoft.com/office/drawing/2014/main" id="{E3FAF06A-59E9-27CD-74A8-8A04B86BC4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3871307"/>
                <a:ext cx="4473640" cy="1517535"/>
              </a:xfrm>
              <a:prstGeom prst="rect">
                <a:avLst/>
              </a:prstGeom>
              <a:blipFill>
                <a:blip r:embed="rId6"/>
                <a:stretch>
                  <a:fillRect l="-681" t="-28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Graphic 10">
            <a:extLst>
              <a:ext uri="{FF2B5EF4-FFF2-40B4-BE49-F238E27FC236}">
                <a16:creationId xmlns:a16="http://schemas.microsoft.com/office/drawing/2014/main" id="{54F989F7-D1AD-1BC4-2F8C-FE305736E3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80683" y="2299633"/>
            <a:ext cx="2724150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4562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31B7B9E-912E-E6B6-669A-30C249DE8E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4667" y="503917"/>
            <a:ext cx="7308280" cy="586261"/>
          </a:xfrm>
        </p:spPr>
        <p:txBody>
          <a:bodyPr/>
          <a:lstStyle/>
          <a:p>
            <a:r>
              <a:rPr lang="en-GB" dirty="0"/>
              <a:t>The Steane Code: Logical Operators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6BB5CAF-9674-0EC5-F171-06BA8BE29654}"/>
                  </a:ext>
                </a:extLst>
              </p:cNvPr>
              <p:cNvSpPr txBox="1"/>
              <p:nvPr/>
            </p:nvSpPr>
            <p:spPr>
              <a:xfrm>
                <a:off x="141966" y="1160741"/>
                <a:ext cx="11908067" cy="23448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:endParaRPr lang="en-GB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e>
                          </m:rad>
                        </m:den>
                      </m:f>
                      <m:r>
                        <a:rPr lang="en-GB" i="1">
                          <a:latin typeface="Cambria Math" panose="02040503050406030204" pitchFamily="18" charset="0"/>
                        </a:rPr>
                        <m:t>[|0000000</m:t>
                      </m:r>
                      <m:r>
                        <a:rPr lang="en-GB" i="1" smtClean="0">
                          <a:latin typeface="Cambria Math" panose="02040503050406030204" pitchFamily="18" charset="0"/>
                        </a:rPr>
                        <m:t>⟩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+|1010101 </m:t>
                      </m:r>
                      <m:r>
                        <a:rPr lang="en-GB" i="1" smtClean="0">
                          <a:latin typeface="Cambria Math" panose="02040503050406030204" pitchFamily="18" charset="0"/>
                        </a:rPr>
                        <m:t>⟩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+|0110011</m:t>
                      </m:r>
                      <m:r>
                        <a:rPr lang="en-GB" i="1" smtClean="0">
                          <a:latin typeface="Cambria Math" panose="02040503050406030204" pitchFamily="18" charset="0"/>
                        </a:rPr>
                        <m:t>⟩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+|1100110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⟩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+|0001111</m:t>
                      </m:r>
                      <m:r>
                        <a:rPr lang="en-GB" i="1" smtClean="0">
                          <a:latin typeface="Cambria Math" panose="02040503050406030204" pitchFamily="18" charset="0"/>
                        </a:rPr>
                        <m:t>⟩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+|1011010</m:t>
                      </m:r>
                      <m:r>
                        <a:rPr lang="en-GB" i="1" smtClean="0">
                          <a:latin typeface="Cambria Math" panose="02040503050406030204" pitchFamily="18" charset="0"/>
                        </a:rPr>
                        <m:t>⟩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+|0111100</m:t>
                      </m:r>
                      <m:r>
                        <a:rPr lang="en-GB" i="1" smtClean="0">
                          <a:latin typeface="Cambria Math" panose="02040503050406030204" pitchFamily="18" charset="0"/>
                        </a:rPr>
                        <m:t>⟩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+|1101001</m:t>
                      </m:r>
                      <m:r>
                        <a:rPr lang="en-GB" i="1" smtClean="0">
                          <a:latin typeface="Cambria Math" panose="02040503050406030204" pitchFamily="18" charset="0"/>
                        </a:rPr>
                        <m:t>⟩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GB" dirty="0"/>
              </a:p>
              <a:p>
                <a:pPr marL="0" indent="0">
                  <a:buNone/>
                </a:pPr>
                <a:endParaRPr lang="en-GB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e>
                          </m:rad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|1111111</m:t>
                      </m:r>
                      <m:r>
                        <a:rPr lang="en-GB" i="1" smtClean="0">
                          <a:latin typeface="Cambria Math" panose="02040503050406030204" pitchFamily="18" charset="0"/>
                        </a:rPr>
                        <m:t>⟩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|0101010</m:t>
                      </m:r>
                      <m:r>
                        <a:rPr lang="en-GB" i="1" smtClean="0">
                          <a:latin typeface="Cambria Math" panose="02040503050406030204" pitchFamily="18" charset="0"/>
                        </a:rPr>
                        <m:t>⟩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 +|1001100</m:t>
                      </m:r>
                      <m:r>
                        <a:rPr lang="en-GB" i="1" smtClean="0">
                          <a:latin typeface="Cambria Math" panose="02040503050406030204" pitchFamily="18" charset="0"/>
                        </a:rPr>
                        <m:t>⟩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 +|0011001</m:t>
                      </m:r>
                      <m:r>
                        <a:rPr lang="en-GB" i="1" smtClean="0">
                          <a:latin typeface="Cambria Math" panose="02040503050406030204" pitchFamily="18" charset="0"/>
                        </a:rPr>
                        <m:t>⟩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+|1110000</m:t>
                      </m:r>
                      <m:r>
                        <a:rPr lang="en-GB" i="1" smtClean="0">
                          <a:latin typeface="Cambria Math" panose="02040503050406030204" pitchFamily="18" charset="0"/>
                        </a:rPr>
                        <m:t>⟩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+|0100101</m:t>
                      </m:r>
                      <m:r>
                        <a:rPr lang="en-GB" i="1" smtClean="0">
                          <a:latin typeface="Cambria Math" panose="02040503050406030204" pitchFamily="18" charset="0"/>
                        </a:rPr>
                        <m:t>⟩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+|1000011</m:t>
                      </m:r>
                      <m:r>
                        <a:rPr lang="en-GB" i="1" smtClean="0">
                          <a:latin typeface="Cambria Math" panose="02040503050406030204" pitchFamily="18" charset="0"/>
                        </a:rPr>
                        <m:t>⟩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+|0010110</m:t>
                      </m:r>
                      <m:r>
                        <a:rPr lang="en-GB" i="1" smtClean="0">
                          <a:latin typeface="Cambria Math" panose="02040503050406030204" pitchFamily="18" charset="0"/>
                        </a:rPr>
                        <m:t>⟩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br>
                  <a:rPr lang="en-GB" dirty="0"/>
                </a:br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6BB5CAF-9674-0EC5-F171-06BA8BE296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966" y="1160741"/>
                <a:ext cx="11908067" cy="234487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4C2EA07-4E6E-C3BA-60EB-1058488500C5}"/>
                  </a:ext>
                </a:extLst>
              </p:cNvPr>
              <p:cNvSpPr txBox="1"/>
              <p:nvPr/>
            </p:nvSpPr>
            <p:spPr>
              <a:xfrm>
                <a:off x="224667" y="3161311"/>
                <a:ext cx="4719866" cy="3416320"/>
              </a:xfrm>
              <a:prstGeom prst="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GB" sz="1800" b="1" dirty="0"/>
                  <a:t>Logical operators</a:t>
                </a:r>
                <a:endParaRPr lang="en-GB" sz="1800" dirty="0"/>
              </a:p>
              <a:p>
                <a:endParaRPr lang="en-GB" sz="1800" dirty="0"/>
              </a:p>
              <a:p>
                <a:r>
                  <a:rPr lang="en-GB" sz="1800" dirty="0"/>
                  <a:t>For the X-type logical operator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GB" sz="1800" dirty="0"/>
                  <a:t> we need a Pauli-operator that acts as follows:</a:t>
                </a:r>
              </a:p>
              <a:p>
                <a:endParaRPr lang="en-GB" sz="1800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sSub>
                      <m:sSubPr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GB" sz="1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8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e>
                      <m:sub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GB" sz="1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e>
                      <m:sub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GB" sz="1800" dirty="0"/>
                  <a:t>,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sSub>
                      <m:sSubPr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GB" sz="1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e>
                      <m:sub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GB" sz="1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8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e>
                      <m:sub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endParaRPr lang="en-GB" sz="1800" dirty="0"/>
              </a:p>
              <a:p>
                <a:endParaRPr lang="en-GB" sz="1800" dirty="0"/>
              </a:p>
              <a:p>
                <a:r>
                  <a:rPr lang="en-GB" sz="1800" dirty="0"/>
                  <a:t>For the Z-type logical operator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GB" sz="1800" dirty="0"/>
                  <a:t>, we need a Pauli-operator that acts as follows:</a:t>
                </a:r>
              </a:p>
              <a:p>
                <a:br>
                  <a:rPr lang="en-GB" sz="180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sSub>
                      <m:sSubPr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GB" sz="1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8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e>
                      <m:sub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GB" sz="1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8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e>
                      <m:sub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GB" sz="1800" dirty="0"/>
                  <a:t>,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sSub>
                      <m:sSubPr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GB" sz="1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e>
                      <m:sub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begChr m:val="|"/>
                            <m:endChr m:val="⟩"/>
                            <m:ctrlPr>
                              <a:rPr lang="en-GB" sz="1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e>
                      <m:sub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endParaRPr lang="en-GB" sz="1800" dirty="0"/>
              </a:p>
              <a:p>
                <a:endParaRPr lang="en-GB" sz="1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4C2EA07-4E6E-C3BA-60EB-1058488500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667" y="3161311"/>
                <a:ext cx="4719866" cy="3416320"/>
              </a:xfrm>
              <a:prstGeom prst="rect">
                <a:avLst/>
              </a:prstGeom>
              <a:blipFill>
                <a:blip r:embed="rId3"/>
                <a:stretch>
                  <a:fillRect l="-769" t="-530"/>
                </a:stretch>
              </a:blipFill>
              <a:ln w="3810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1596F08-00FA-A42F-526C-7B92FE37618F}"/>
                  </a:ext>
                </a:extLst>
              </p:cNvPr>
              <p:cNvSpPr txBox="1"/>
              <p:nvPr/>
            </p:nvSpPr>
            <p:spPr>
              <a:xfrm>
                <a:off x="6129866" y="3161311"/>
                <a:ext cx="4927600" cy="2308324"/>
              </a:xfrm>
              <a:prstGeom prst="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:r>
                  <a:rPr lang="en-GB" sz="1800" b="1" dirty="0"/>
                  <a:t>Steane Code: Logical basis</a:t>
                </a:r>
                <a:br>
                  <a:rPr lang="en-GB" sz="1800" dirty="0"/>
                </a:br>
                <a:br>
                  <a:rPr lang="en-GB" sz="1800" dirty="0"/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GB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GB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sSub>
                        <m:sSubPr>
                          <m:ctrlPr>
                            <a:rPr lang="en-GB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sSub>
                        <m:sSubPr>
                          <m:ctrlPr>
                            <a:rPr lang="en-GB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sSub>
                        <m:sSubPr>
                          <m:ctrlPr>
                            <a:rPr lang="en-GB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br>
                  <a:rPr lang="en-GB" sz="1800" b="0" dirty="0"/>
                </a:br>
                <a:endParaRPr lang="en-GB" sz="1800" b="0" dirty="0"/>
              </a:p>
              <a:p>
                <a:endParaRPr lang="en-GB" sz="18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GB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GB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sSub>
                        <m:sSubPr>
                          <m:ctrlPr>
                            <a:rPr lang="en-GB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sSub>
                        <m:sSubPr>
                          <m:ctrlPr>
                            <a:rPr lang="en-GB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sSub>
                        <m:sSubPr>
                          <m:ctrlPr>
                            <a:rPr lang="en-GB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en-GB" sz="1800" dirty="0"/>
              </a:p>
              <a:p>
                <a:endParaRPr lang="en-GB" sz="1800" dirty="0"/>
              </a:p>
              <a:p>
                <a:r>
                  <a:rPr lang="en-GB" sz="1800" dirty="0"/>
                  <a:t>The above logical operators satisfy the anti-commutation relation: </a:t>
                </a:r>
                <a14:m>
                  <m:oMath xmlns:m="http://schemas.openxmlformats.org/officeDocument/2006/math"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}=0</m:t>
                    </m:r>
                  </m:oMath>
                </a14:m>
                <a:r>
                  <a:rPr lang="en-GB" sz="1800" dirty="0"/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1596F08-00FA-A42F-526C-7B92FE3761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9866" y="3161311"/>
                <a:ext cx="4927600" cy="2308324"/>
              </a:xfrm>
              <a:prstGeom prst="rect">
                <a:avLst/>
              </a:prstGeom>
              <a:blipFill>
                <a:blip r:embed="rId4"/>
                <a:stretch>
                  <a:fillRect l="-737" t="-781" b="-2604"/>
                </a:stretch>
              </a:blipFill>
              <a:ln w="3810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274404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1B8BCA-D36B-B62E-9550-0ABFFA2C04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Steane Code: Distance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Picture Placeholder 3">
                <a:extLst>
                  <a:ext uri="{FF2B5EF4-FFF2-40B4-BE49-F238E27FC236}">
                    <a16:creationId xmlns:a16="http://schemas.microsoft.com/office/drawing/2014/main" id="{61FC7FAB-02C2-1FC7-801C-4D1D531CE75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4367" y="1455650"/>
                <a:ext cx="5001498" cy="4662517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GB" sz="1400" dirty="0"/>
                  <a:t>The Steane code is defined by the following stabiliser group: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GB" sz="1400" dirty="0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GB" sz="1400" dirty="0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GB" sz="1400" dirty="0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GB" sz="1400" dirty="0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GB" sz="1400" dirty="0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GB" sz="1400" dirty="0"/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GB" sz="1400" dirty="0"/>
                  <a:t>A choice of logical operators are: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GB" sz="1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GB" sz="1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GB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GB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GB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sSub>
                        <m:sSubPr>
                          <m:ctrlPr>
                            <a:rPr lang="en-GB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sSub>
                        <m:sSubPr>
                          <m:ctrlPr>
                            <a:rPr lang="en-GB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sSub>
                        <m:sSubPr>
                          <m:ctrlPr>
                            <a:rPr lang="en-GB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en-GB" sz="14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GB" sz="14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GB" sz="1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GB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GB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GB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sSub>
                        <m:sSubPr>
                          <m:ctrlPr>
                            <a:rPr lang="en-GB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sSub>
                        <m:sSubPr>
                          <m:ctrlPr>
                            <a:rPr lang="en-GB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sSub>
                        <m:sSubPr>
                          <m:ctrlPr>
                            <a:rPr lang="en-GB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  <a:p>
                <a:pPr marL="0" indent="0">
                  <a:buNone/>
                </a:pPr>
                <a:endParaRPr lang="en-GB" sz="1400" dirty="0"/>
              </a:p>
              <a:p>
                <a:pPr marL="0" indent="0">
                  <a:buNone/>
                </a:pPr>
                <a:r>
                  <a:rPr lang="en-GB" sz="1400" dirty="0"/>
                  <a:t>The </a:t>
                </a:r>
                <a:r>
                  <a:rPr lang="en-GB" sz="1400" b="1" dirty="0"/>
                  <a:t>code distance </a:t>
                </a:r>
                <a:r>
                  <a:rPr lang="en-GB" sz="1400" dirty="0"/>
                  <a:t>is the minimum Hamming-weight of a logical operator. Both of the logical operators above have weight </a:t>
                </a:r>
                <a14:m>
                  <m:oMath xmlns:m="http://schemas.openxmlformats.org/officeDocument/2006/math"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7</m:t>
                    </m:r>
                  </m:oMath>
                </a14:m>
                <a:r>
                  <a:rPr lang="en-GB" sz="1400" dirty="0"/>
                  <a:t>. However, we have to consider all logical operators in the group </a:t>
                </a:r>
                <a14:m>
                  <m:oMath xmlns:m="http://schemas.openxmlformats.org/officeDocument/2006/math"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ℒ</m:t>
                    </m:r>
                  </m:oMath>
                </a14:m>
                <a:r>
                  <a:rPr lang="en-GB" sz="1400" dirty="0"/>
                  <a:t>.</a:t>
                </a:r>
                <a:br>
                  <a:rPr lang="en-GB" sz="1200" dirty="0"/>
                </a:br>
                <a:endParaRPr lang="en-GB" sz="1200" dirty="0"/>
              </a:p>
              <a:p>
                <a:pPr marL="0" indent="0">
                  <a:buNone/>
                </a:pPr>
                <a:endParaRPr lang="en-GB" sz="1200" b="0" dirty="0"/>
              </a:p>
              <a:p>
                <a:pPr algn="ctr"/>
                <a:endParaRPr lang="en-GB" sz="1200" dirty="0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GB" sz="1200" dirty="0"/>
              </a:p>
              <a:p>
                <a:pPr marL="0" indent="0">
                  <a:buNone/>
                </a:pPr>
                <a:endParaRPr lang="en-GB" sz="1200" dirty="0"/>
              </a:p>
              <a:p>
                <a:pPr marL="0" indent="0">
                  <a:buNone/>
                </a:pPr>
                <a:endParaRPr lang="en-GB" sz="1200" dirty="0"/>
              </a:p>
              <a:p>
                <a:pPr marL="0" indent="0">
                  <a:buNone/>
                </a:pPr>
                <a:endParaRPr lang="en-GB" sz="1200" dirty="0"/>
              </a:p>
              <a:p>
                <a:pPr marL="0" indent="0">
                  <a:buNone/>
                </a:pPr>
                <a:endParaRPr lang="en-GB" sz="1200" dirty="0"/>
              </a:p>
              <a:p>
                <a:pPr marL="0" indent="0">
                  <a:buNone/>
                </a:pPr>
                <a:endParaRPr lang="en-GB" sz="1200" dirty="0"/>
              </a:p>
              <a:p>
                <a:pPr marL="0" indent="0">
                  <a:buNone/>
                </a:pPr>
                <a:endParaRPr lang="en-GB" sz="1200" dirty="0"/>
              </a:p>
            </p:txBody>
          </p:sp>
        </mc:Choice>
        <mc:Fallback xmlns="">
          <p:sp>
            <p:nvSpPr>
              <p:cNvPr id="8" name="Picture Placeholder 3">
                <a:extLst>
                  <a:ext uri="{FF2B5EF4-FFF2-40B4-BE49-F238E27FC236}">
                    <a16:creationId xmlns:a16="http://schemas.microsoft.com/office/drawing/2014/main" id="{61FC7FAB-02C2-1FC7-801C-4D1D531CE7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367" y="1455650"/>
                <a:ext cx="5001498" cy="4662517"/>
              </a:xfrm>
              <a:prstGeom prst="rect">
                <a:avLst/>
              </a:prstGeom>
              <a:blipFill>
                <a:blip r:embed="rId2"/>
                <a:stretch>
                  <a:fillRect l="-366" t="-6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Picture Placeholder 3">
                <a:extLst>
                  <a:ext uri="{FF2B5EF4-FFF2-40B4-BE49-F238E27FC236}">
                    <a16:creationId xmlns:a16="http://schemas.microsoft.com/office/drawing/2014/main" id="{D8187352-8BC0-835E-0ADA-B805D571AEF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619117" y="1531850"/>
                <a:ext cx="5001498" cy="3836017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GB" sz="1400" dirty="0"/>
                  <a:t>Any logical operator multiplied by a stabiliser is a logical operator: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GB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𝒮</m:t>
                    </m:r>
                  </m:oMath>
                </a14:m>
                <a:r>
                  <a:rPr lang="en-GB" sz="1400" dirty="0"/>
                  <a:t> for all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𝒮</m:t>
                    </m:r>
                  </m:oMath>
                </a14:m>
                <a:r>
                  <a:rPr lang="en-GB" sz="14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ℒ</m:t>
                    </m:r>
                  </m:oMath>
                </a14:m>
                <a:r>
                  <a:rPr lang="en-GB" sz="1400" dirty="0"/>
                  <a:t>.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GB" sz="1400" dirty="0"/>
                  <a:t>If we multiply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GB" sz="1400" dirty="0"/>
                  <a:t> logical operator by the first stabiliser, we get another logical operator: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GB" sz="1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Sup>
                            <m:sSubSupPr>
                              <m:ctrlP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  <m:sup>
                              <m: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=(</m:t>
                          </m:r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GB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GB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GB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sSub>
                        <m:sSubPr>
                          <m:ctrlPr>
                            <a:rPr lang="en-GB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sSub>
                        <m:sSubPr>
                          <m:ctrlPr>
                            <a:rPr lang="en-GB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sSub>
                        <m:sSubPr>
                          <m:ctrlPr>
                            <a:rPr lang="en-GB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r>
                        <a:rPr lang="en-GB" sz="1400" b="0" i="0" smtClean="0">
                          <a:latin typeface="Cambria Math" panose="02040503050406030204" pitchFamily="18" charset="0"/>
                        </a:rPr>
                        <m:t>)</m:t>
                      </m:r>
                      <m:d>
                        <m:dPr>
                          <m:ctrlPr>
                            <a:rPr lang="en-GB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sub>
                          </m:sSub>
                        </m:e>
                      </m:d>
                      <m:r>
                        <a:rPr lang="en-GB" sz="1400" b="0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1400" b="0" i="0" smtClean="0"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b>
                          <m:r>
                            <a:rPr lang="en-GB" sz="1400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GB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1400" b="0" i="0" smtClean="0"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b>
                          <m:r>
                            <a:rPr lang="en-GB" sz="14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GB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1400" b="0" i="0" smtClean="0"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b>
                          <m:r>
                            <a:rPr lang="en-GB" sz="14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GB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1400" b="0" i="0" smtClean="0">
                              <a:latin typeface="Cambria Math" panose="02040503050406030204" pitchFamily="18" charset="0"/>
                            </a:rPr>
                            <m:t>I</m:t>
                          </m:r>
                        </m:e>
                        <m:sub>
                          <m:r>
                            <a:rPr lang="en-GB" sz="1400" b="0" i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sSub>
                        <m:sSubPr>
                          <m:ctrlPr>
                            <a:rPr lang="en-GB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1400" b="0" i="0" smtClean="0">
                              <a:latin typeface="Cambria Math" panose="02040503050406030204" pitchFamily="18" charset="0"/>
                            </a:rPr>
                            <m:t>I</m:t>
                          </m:r>
                        </m:e>
                        <m:sub>
                          <m:r>
                            <a:rPr lang="en-GB" sz="1400" b="0" i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sSub>
                        <m:sSubPr>
                          <m:ctrlPr>
                            <a:rPr lang="en-GB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1400" b="0" i="0" smtClean="0">
                              <a:latin typeface="Cambria Math" panose="02040503050406030204" pitchFamily="18" charset="0"/>
                            </a:rPr>
                            <m:t>I</m:t>
                          </m:r>
                        </m:e>
                        <m:sub>
                          <m:r>
                            <a:rPr lang="en-GB" sz="1400" b="0" i="0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sSub>
                        <m:sSubPr>
                          <m:ctrlPr>
                            <a:rPr lang="en-GB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1400" b="0" i="0" smtClean="0">
                              <a:latin typeface="Cambria Math" panose="02040503050406030204" pitchFamily="18" charset="0"/>
                            </a:rPr>
                            <m:t>I</m:t>
                          </m:r>
                        </m:e>
                        <m:sub>
                          <m:r>
                            <a:rPr lang="en-GB" sz="1400" b="0" i="0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br>
                  <a:rPr lang="en-GB" sz="1400" dirty="0"/>
                </a:br>
                <a:endParaRPr lang="en-GB" sz="1400" dirty="0"/>
              </a:p>
              <a:p>
                <a:pPr marL="0" indent="0">
                  <a:buNone/>
                </a:pPr>
                <a:endParaRPr lang="en-GB" sz="1400" b="0" dirty="0"/>
              </a:p>
              <a:p>
                <a:pPr marL="0" indent="0">
                  <a:buNone/>
                </a:pPr>
                <a:r>
                  <a:rPr lang="en-GB" sz="1400" b="0" dirty="0"/>
                  <a:t>Similarly, for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GB" sz="1400" b="0" dirty="0"/>
                  <a:t> operator:</a:t>
                </a:r>
              </a:p>
              <a:p>
                <a:pPr marL="0" indent="0">
                  <a:buNone/>
                </a:pPr>
                <a:endParaRPr lang="en-GB" sz="1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Sup>
                            <m:sSubSupPr>
                              <m:ctrlPr>
                                <a:rPr lang="en-GB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  <m:sup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=(</m:t>
                          </m:r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GB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GB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GB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sSub>
                        <m:sSubPr>
                          <m:ctrlPr>
                            <a:rPr lang="en-GB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sSub>
                        <m:sSubPr>
                          <m:ctrlPr>
                            <a:rPr lang="en-GB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sSub>
                        <m:sSubPr>
                          <m:ctrlPr>
                            <a:rPr lang="en-GB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r>
                        <a:rPr lang="en-GB" sz="1400">
                          <a:latin typeface="Cambria Math" panose="02040503050406030204" pitchFamily="18" charset="0"/>
                        </a:rPr>
                        <m:t>)</m:t>
                      </m:r>
                      <m:d>
                        <m:dPr>
                          <m:ctrlPr>
                            <a:rPr lang="en-GB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sub>
                          </m:sSub>
                        </m:e>
                      </m:d>
                      <m:r>
                        <a:rPr lang="en-GB" sz="140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sz="140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GB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sz="140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GB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sz="140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GB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1400">
                              <a:latin typeface="Cambria Math" panose="02040503050406030204" pitchFamily="18" charset="0"/>
                            </a:rPr>
                            <m:t>I</m:t>
                          </m:r>
                        </m:e>
                        <m:sub>
                          <m:r>
                            <a:rPr lang="en-GB" sz="140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sSub>
                        <m:sSubPr>
                          <m:ctrlPr>
                            <a:rPr lang="en-GB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1400">
                              <a:latin typeface="Cambria Math" panose="02040503050406030204" pitchFamily="18" charset="0"/>
                            </a:rPr>
                            <m:t>I</m:t>
                          </m:r>
                        </m:e>
                        <m:sub>
                          <m:r>
                            <a:rPr lang="en-GB" sz="140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sSub>
                        <m:sSubPr>
                          <m:ctrlPr>
                            <a:rPr lang="en-GB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1400">
                              <a:latin typeface="Cambria Math" panose="02040503050406030204" pitchFamily="18" charset="0"/>
                            </a:rPr>
                            <m:t>I</m:t>
                          </m:r>
                        </m:e>
                        <m:sub>
                          <m:r>
                            <a:rPr lang="en-GB" sz="140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sSub>
                        <m:sSubPr>
                          <m:ctrlPr>
                            <a:rPr lang="en-GB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1400">
                              <a:latin typeface="Cambria Math" panose="02040503050406030204" pitchFamily="18" charset="0"/>
                            </a:rPr>
                            <m:t>I</m:t>
                          </m:r>
                        </m:e>
                        <m:sub>
                          <m:r>
                            <a:rPr lang="en-GB" sz="140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GB" sz="1400" dirty="0"/>
              </a:p>
              <a:p>
                <a:pPr marL="0" indent="0">
                  <a:buNone/>
                </a:pPr>
                <a:r>
                  <a:rPr lang="en-GB" sz="1400" dirty="0"/>
                  <a:t>Both of the above logical operators have Hamming weight 3. The distance of the code is therefore </a:t>
                </a:r>
                <a14:m>
                  <m:oMath xmlns:m="http://schemas.openxmlformats.org/officeDocument/2006/math"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GB" sz="1400" dirty="0"/>
                  <a:t>.</a:t>
                </a:r>
              </a:p>
              <a:p>
                <a:pPr marL="0" indent="0">
                  <a:buNone/>
                </a:pPr>
                <a:r>
                  <a:rPr lang="en-GB" sz="1400" dirty="0"/>
                  <a:t>The Steane code has node parameters: </a:t>
                </a:r>
                <a14:m>
                  <m:oMath xmlns:m="http://schemas.openxmlformats.org/officeDocument/2006/math">
                    <m:r>
                      <a:rPr lang="en-GB" sz="1400" i="1" dirty="0" smtClean="0">
                        <a:latin typeface="Cambria Math" panose="02040503050406030204" pitchFamily="18" charset="0"/>
                      </a:rPr>
                      <m:t>[[</m:t>
                    </m:r>
                    <m:r>
                      <a:rPr lang="en-GB" sz="140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GB" sz="1400" i="1" dirty="0" smtClean="0">
                        <a:latin typeface="Cambria Math" panose="02040503050406030204" pitchFamily="18" charset="0"/>
                      </a:rPr>
                      <m:t>=7, </m:t>
                    </m:r>
                    <m:r>
                      <a:rPr lang="en-GB" sz="140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GB" sz="1400" i="1" dirty="0" smtClean="0">
                        <a:latin typeface="Cambria Math" panose="02040503050406030204" pitchFamily="18" charset="0"/>
                      </a:rPr>
                      <m:t>=1, </m:t>
                    </m:r>
                    <m:r>
                      <a:rPr lang="en-GB" sz="1400" i="1" dirty="0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GB" sz="1400" i="1" dirty="0" smtClean="0">
                        <a:latin typeface="Cambria Math" panose="02040503050406030204" pitchFamily="18" charset="0"/>
                      </a:rPr>
                      <m:t>=3]]</m:t>
                    </m:r>
                  </m:oMath>
                </a14:m>
                <a:br>
                  <a:rPr lang="en-GB" sz="1200" dirty="0"/>
                </a:br>
                <a:br>
                  <a:rPr lang="en-GB" sz="1200" dirty="0"/>
                </a:br>
                <a:endParaRPr lang="en-GB" sz="1200" dirty="0"/>
              </a:p>
              <a:p>
                <a:pPr marL="0" indent="0">
                  <a:buNone/>
                </a:pPr>
                <a:endParaRPr lang="en-GB" sz="1200" dirty="0"/>
              </a:p>
              <a:p>
                <a:pPr marL="0" indent="0">
                  <a:buNone/>
                </a:pPr>
                <a:endParaRPr lang="en-GB" sz="1200" dirty="0"/>
              </a:p>
              <a:p>
                <a:pPr marL="0" indent="0">
                  <a:buNone/>
                </a:pPr>
                <a:endParaRPr lang="en-GB" sz="1200" dirty="0"/>
              </a:p>
              <a:p>
                <a:pPr marL="0" indent="0">
                  <a:buNone/>
                </a:pPr>
                <a:endParaRPr lang="en-GB" sz="1200" dirty="0"/>
              </a:p>
            </p:txBody>
          </p:sp>
        </mc:Choice>
        <mc:Fallback xmlns="">
          <p:sp>
            <p:nvSpPr>
              <p:cNvPr id="10" name="Picture Placeholder 3">
                <a:extLst>
                  <a:ext uri="{FF2B5EF4-FFF2-40B4-BE49-F238E27FC236}">
                    <a16:creationId xmlns:a16="http://schemas.microsoft.com/office/drawing/2014/main" id="{D8187352-8BC0-835E-0ADA-B805D571AE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9117" y="1531850"/>
                <a:ext cx="5001498" cy="3836017"/>
              </a:xfrm>
              <a:prstGeom prst="rect">
                <a:avLst/>
              </a:prstGeom>
              <a:blipFill>
                <a:blip r:embed="rId5"/>
                <a:stretch>
                  <a:fillRect l="-366" t="-635" b="-11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3F19890-82E0-687E-DBE6-E1528308F390}"/>
                  </a:ext>
                </a:extLst>
              </p:cNvPr>
              <p:cNvSpPr txBox="1"/>
              <p:nvPr/>
            </p:nvSpPr>
            <p:spPr>
              <a:xfrm>
                <a:off x="6619117" y="201136"/>
                <a:ext cx="5105400" cy="830997"/>
              </a:xfrm>
              <a:prstGeom prst="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:r>
                  <a:rPr lang="en-GB" sz="1200" b="1" dirty="0"/>
                  <a:t>Q</a:t>
                </a:r>
                <a:r>
                  <a:rPr lang="en-GB" sz="1200" dirty="0"/>
                  <a:t>: How do we know there isn’t a logical operator with hamming weight &lt;3?</a:t>
                </a:r>
              </a:p>
              <a:p>
                <a:pPr marL="0" indent="0">
                  <a:buNone/>
                </a:pPr>
                <a:r>
                  <a:rPr lang="en-GB" sz="1200" b="1" dirty="0"/>
                  <a:t>A</a:t>
                </a:r>
                <a:r>
                  <a:rPr lang="en-GB" sz="1200" dirty="0"/>
                  <a:t>: From the syndrome table, we saw that all single-qubit errors have a unique syndrome, implying that this is an error correction code. All error correction codes must have distance </a:t>
                </a:r>
                <a14:m>
                  <m:oMath xmlns:m="http://schemas.openxmlformats.org/officeDocument/2006/math">
                    <m:r>
                      <a:rPr lang="en-GB" sz="12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GB" sz="1200" b="0" i="1" smtClean="0">
                        <a:latin typeface="Cambria Math" panose="02040503050406030204" pitchFamily="18" charset="0"/>
                      </a:rPr>
                      <m:t>≥3</m:t>
                    </m:r>
                  </m:oMath>
                </a14:m>
                <a:r>
                  <a:rPr lang="en-GB" sz="1200" dirty="0"/>
                  <a:t>. 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3F19890-82E0-687E-DBE6-E1528308F3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9117" y="201136"/>
                <a:ext cx="5105400" cy="830997"/>
              </a:xfrm>
              <a:prstGeom prst="rect">
                <a:avLst/>
              </a:prstGeom>
              <a:blipFill>
                <a:blip r:embed="rId6"/>
                <a:stretch>
                  <a:fillRect b="-2817"/>
                </a:stretch>
              </a:blipFill>
              <a:ln w="3810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Graphic 4">
            <a:extLst>
              <a:ext uri="{FF2B5EF4-FFF2-40B4-BE49-F238E27FC236}">
                <a16:creationId xmlns:a16="http://schemas.microsoft.com/office/drawing/2014/main" id="{4A1D635E-D433-1AA4-85FF-15744A14D1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18816" y="2096359"/>
            <a:ext cx="2428875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1231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B2B3362-35A2-DBE5-A0E9-D2FBBB884D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4367" y="512384"/>
            <a:ext cx="10799626" cy="586261"/>
          </a:xfrm>
        </p:spPr>
        <p:txBody>
          <a:bodyPr/>
          <a:lstStyle/>
          <a:p>
            <a:r>
              <a:rPr lang="en-GB" dirty="0"/>
              <a:t>The Shor Code: Code Construction by Concatenation</a:t>
            </a: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D29E73C6-87EE-F51B-F691-4DAEF826F4CF}"/>
              </a:ext>
            </a:extLst>
          </p:cNvPr>
          <p:cNvSpPr txBox="1">
            <a:spLocks/>
          </p:cNvSpPr>
          <p:nvPr/>
        </p:nvSpPr>
        <p:spPr>
          <a:xfrm>
            <a:off x="364367" y="1455651"/>
            <a:ext cx="11402298" cy="41886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400" dirty="0"/>
              <a:t>Code concatenation is a method of creating a larger code from two copies of a smaller code. The [[9,1,3]] code is a simple example that is obtained by concatenating a 3-bit repetition code for phase flips with a 3-qubit </a:t>
            </a:r>
            <a:r>
              <a:rPr lang="en-GB" sz="1400" dirty="0" err="1"/>
              <a:t>repition</a:t>
            </a:r>
            <a:r>
              <a:rPr lang="en-GB" sz="1400" dirty="0"/>
              <a:t> code for bit-flips.</a:t>
            </a:r>
            <a:br>
              <a:rPr lang="en-GB" sz="1400" dirty="0"/>
            </a:br>
            <a:endParaRPr lang="en-GB" sz="1400" dirty="0"/>
          </a:p>
          <a:p>
            <a:pPr marL="0" indent="0">
              <a:buNone/>
            </a:pPr>
            <a:endParaRPr lang="en-GB" sz="1400" b="0" dirty="0"/>
          </a:p>
          <a:p>
            <a:pPr algn="ctr"/>
            <a:endParaRPr lang="en-GB" sz="1400" dirty="0"/>
          </a:p>
          <a:p>
            <a:pPr marL="0" indent="0">
              <a:buFont typeface="Arial" panose="020B0604020202020204" pitchFamily="34" charset="0"/>
              <a:buNone/>
            </a:pPr>
            <a:endParaRPr lang="en-GB" sz="1400" dirty="0"/>
          </a:p>
          <a:p>
            <a:pPr marL="0" indent="0">
              <a:buNone/>
            </a:pPr>
            <a:endParaRPr lang="en-GB" sz="1400" dirty="0"/>
          </a:p>
          <a:p>
            <a:pPr marL="0" indent="0">
              <a:buNone/>
            </a:pPr>
            <a:endParaRPr lang="en-GB" sz="1400" dirty="0"/>
          </a:p>
          <a:p>
            <a:pPr marL="0" indent="0">
              <a:buNone/>
            </a:pPr>
            <a:endParaRPr lang="en-GB" sz="1400" dirty="0"/>
          </a:p>
          <a:p>
            <a:pPr marL="0" indent="0">
              <a:buNone/>
            </a:pPr>
            <a:endParaRPr lang="en-GB" sz="1400" dirty="0"/>
          </a:p>
          <a:p>
            <a:pPr marL="0" indent="0">
              <a:buNone/>
            </a:pPr>
            <a:endParaRPr lang="en-GB" sz="1400" dirty="0"/>
          </a:p>
          <a:p>
            <a:pPr marL="0" indent="0">
              <a:buNone/>
            </a:pPr>
            <a:endParaRPr lang="en-GB" sz="1400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5F450F13-A378-0320-B1CA-462531C2F5BC}"/>
              </a:ext>
            </a:extLst>
          </p:cNvPr>
          <p:cNvSpPr txBox="1">
            <a:spLocks/>
          </p:cNvSpPr>
          <p:nvPr/>
        </p:nvSpPr>
        <p:spPr>
          <a:xfrm>
            <a:off x="1011841" y="2175621"/>
            <a:ext cx="2910848" cy="41886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1200" b="1" dirty="0"/>
              <a:t>3-qubit code for bit-flips</a:t>
            </a:r>
            <a:br>
              <a:rPr lang="en-GB" sz="1200" b="1" dirty="0"/>
            </a:br>
            <a:endParaRPr lang="en-GB" sz="1200" b="1" dirty="0"/>
          </a:p>
          <a:p>
            <a:pPr marL="0" indent="0">
              <a:buNone/>
            </a:pPr>
            <a:endParaRPr lang="en-GB" sz="1200" b="0" dirty="0"/>
          </a:p>
          <a:p>
            <a:pPr algn="ctr"/>
            <a:endParaRPr lang="en-GB" sz="1200" dirty="0"/>
          </a:p>
          <a:p>
            <a:pPr marL="0" indent="0">
              <a:buFont typeface="Arial" panose="020B0604020202020204" pitchFamily="34" charset="0"/>
              <a:buNone/>
            </a:pPr>
            <a:endParaRPr lang="en-GB" sz="1200" dirty="0"/>
          </a:p>
          <a:p>
            <a:pPr marL="0" indent="0">
              <a:buNone/>
            </a:pPr>
            <a:endParaRPr lang="en-GB" sz="1200" dirty="0"/>
          </a:p>
          <a:p>
            <a:pPr marL="0" indent="0">
              <a:buNone/>
            </a:pPr>
            <a:endParaRPr lang="en-GB" sz="1200" dirty="0"/>
          </a:p>
          <a:p>
            <a:pPr marL="0" indent="0">
              <a:buNone/>
            </a:pPr>
            <a:endParaRPr lang="en-GB" sz="1200" dirty="0"/>
          </a:p>
          <a:p>
            <a:pPr marL="0" indent="0">
              <a:buNone/>
            </a:pPr>
            <a:endParaRPr lang="en-GB" sz="1200" dirty="0"/>
          </a:p>
          <a:p>
            <a:pPr marL="0" indent="0">
              <a:buNone/>
            </a:pPr>
            <a:endParaRPr lang="en-GB" sz="1200" dirty="0"/>
          </a:p>
          <a:p>
            <a:pPr marL="0" indent="0">
              <a:buNone/>
            </a:pPr>
            <a:endParaRPr lang="en-GB" sz="1200" dirty="0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F6F4636E-739A-1719-BB83-C93753C9F820}"/>
              </a:ext>
            </a:extLst>
          </p:cNvPr>
          <p:cNvSpPr txBox="1">
            <a:spLocks/>
          </p:cNvSpPr>
          <p:nvPr/>
        </p:nvSpPr>
        <p:spPr>
          <a:xfrm>
            <a:off x="7317499" y="2187282"/>
            <a:ext cx="2910848" cy="41886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1200" b="1" dirty="0"/>
              <a:t>3-qubit code for phase-flips</a:t>
            </a:r>
            <a:br>
              <a:rPr lang="en-GB" sz="1200" b="1" dirty="0"/>
            </a:br>
            <a:endParaRPr lang="en-GB" sz="1200" b="1" dirty="0"/>
          </a:p>
          <a:p>
            <a:pPr marL="0" indent="0">
              <a:buNone/>
            </a:pPr>
            <a:endParaRPr lang="en-GB" sz="1200" b="0" dirty="0"/>
          </a:p>
          <a:p>
            <a:pPr algn="ctr"/>
            <a:endParaRPr lang="en-GB" sz="1200" dirty="0"/>
          </a:p>
          <a:p>
            <a:pPr marL="0" indent="0">
              <a:buFont typeface="Arial" panose="020B0604020202020204" pitchFamily="34" charset="0"/>
              <a:buNone/>
            </a:pPr>
            <a:endParaRPr lang="en-GB" sz="1200" dirty="0"/>
          </a:p>
          <a:p>
            <a:pPr marL="0" indent="0">
              <a:buNone/>
            </a:pPr>
            <a:endParaRPr lang="en-GB" sz="1200" dirty="0"/>
          </a:p>
          <a:p>
            <a:pPr marL="0" indent="0">
              <a:buNone/>
            </a:pPr>
            <a:endParaRPr lang="en-GB" sz="1200" dirty="0"/>
          </a:p>
          <a:p>
            <a:pPr marL="0" indent="0">
              <a:buNone/>
            </a:pPr>
            <a:endParaRPr lang="en-GB" sz="1200" dirty="0"/>
          </a:p>
          <a:p>
            <a:pPr marL="0" indent="0">
              <a:buNone/>
            </a:pPr>
            <a:endParaRPr lang="en-GB" sz="1200" dirty="0"/>
          </a:p>
          <a:p>
            <a:pPr marL="0" indent="0">
              <a:buNone/>
            </a:pPr>
            <a:endParaRPr lang="en-GB" sz="1200" dirty="0"/>
          </a:p>
          <a:p>
            <a:pPr marL="0" indent="0">
              <a:buNone/>
            </a:pPr>
            <a:endParaRPr lang="en-GB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Picture Placeholder 3">
                <a:extLst>
                  <a:ext uri="{FF2B5EF4-FFF2-40B4-BE49-F238E27FC236}">
                    <a16:creationId xmlns:a16="http://schemas.microsoft.com/office/drawing/2014/main" id="{9564BA30-2AD5-DF35-08DC-109A4BAB9E9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15142" y="4316313"/>
                <a:ext cx="3823854" cy="2186089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GB" sz="1400" b="1" dirty="0"/>
                  <a:t>Stabilisers: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𝑏𝑖𝑡</m:t>
                          </m:r>
                        </m:sup>
                      </m:sSup>
                      <m:r>
                        <a:rPr lang="en-GB" sz="1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⟨</m:t>
                          </m:r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GB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sz="14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GB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    </m:t>
                          </m:r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GB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GB" sz="1400" b="0" i="1" smtClean="0"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GB" sz="1400" dirty="0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GB" sz="1400" b="1" dirty="0"/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GB" sz="1400" b="1" dirty="0"/>
                  <a:t>Basis states</a:t>
                </a:r>
                <a:r>
                  <a:rPr lang="en-GB" sz="1400" dirty="0"/>
                  <a:t>: 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sz="1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  <m:sub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  <m:sup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𝑏𝑖𝑡</m:t>
                          </m:r>
                        </m:sup>
                      </m:sSubSup>
                      <m:r>
                        <a:rPr lang="en-GB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⟩"/>
                          <m:ctrlPr>
                            <a:rPr lang="en-GB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000</m:t>
                          </m:r>
                        </m:e>
                      </m:d>
                      <m:r>
                        <a:rPr lang="en-GB" sz="14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Sup>
                        <m:sSubSupPr>
                          <m:ctrlPr>
                            <a:rPr lang="en-GB" sz="1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   </m:t>
                          </m:r>
                          <m:d>
                            <m:dPr>
                              <m:begChr m:val="|"/>
                              <m:endChr m:val="⟩"/>
                              <m:ctrlP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  <m:sub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  <m:sup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𝑏𝑖𝑡</m:t>
                          </m:r>
                        </m:sup>
                      </m:sSubSup>
                      <m:r>
                        <a:rPr lang="en-GB" sz="1400" b="0" i="1" smtClean="0">
                          <a:latin typeface="Cambria Math" panose="02040503050406030204" pitchFamily="18" charset="0"/>
                        </a:rPr>
                        <m:t>=|111⟩</m:t>
                      </m:r>
                    </m:oMath>
                  </m:oMathPara>
                </a14:m>
                <a:endParaRPr lang="en-GB" sz="1400" dirty="0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GB" sz="1400" b="1" dirty="0"/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GB" sz="1400" b="1" dirty="0"/>
                  <a:t>Logical operators</a:t>
                </a:r>
                <a:r>
                  <a:rPr lang="en-GB" sz="1400" dirty="0"/>
                  <a:t>:</a:t>
                </a:r>
              </a:p>
              <a:p>
                <a:pPr marL="0" indent="0" algn="ctr">
                  <a:buFont typeface="Arial" panose="020B0604020202020204" pitchFamily="34" charset="0"/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GB" sz="1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  <m:sup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𝑏𝑖𝑡</m:t>
                        </m:r>
                      </m:sup>
                    </m:sSubSup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GB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GB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,     </m:t>
                    </m:r>
                    <m:sSubSup>
                      <m:sSubSupPr>
                        <m:ctrlPr>
                          <a:rPr lang="en-GB" sz="1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  <m:sup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𝑏𝑖𝑡</m:t>
                        </m:r>
                      </m:sup>
                    </m:sSubSup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GB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GB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GB" sz="1400" dirty="0"/>
                  <a:t> 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GB" sz="1200" dirty="0"/>
              </a:p>
              <a:p>
                <a:pPr marL="0" indent="0">
                  <a:buNone/>
                </a:pPr>
                <a:endParaRPr lang="en-GB" sz="1200" b="0" dirty="0"/>
              </a:p>
              <a:p>
                <a:endParaRPr lang="en-GB" sz="1200" dirty="0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GB" sz="1200" dirty="0"/>
              </a:p>
              <a:p>
                <a:pPr marL="0" indent="0">
                  <a:buNone/>
                </a:pPr>
                <a:endParaRPr lang="en-GB" sz="1200" dirty="0"/>
              </a:p>
              <a:p>
                <a:pPr marL="0" indent="0">
                  <a:buNone/>
                </a:pPr>
                <a:endParaRPr lang="en-GB" sz="1200" dirty="0"/>
              </a:p>
              <a:p>
                <a:pPr marL="0" indent="0">
                  <a:buNone/>
                </a:pPr>
                <a:endParaRPr lang="en-GB" sz="1200" dirty="0"/>
              </a:p>
              <a:p>
                <a:pPr marL="0" indent="0">
                  <a:buNone/>
                </a:pPr>
                <a:endParaRPr lang="en-GB" sz="1200" dirty="0"/>
              </a:p>
              <a:p>
                <a:pPr marL="0" indent="0">
                  <a:buNone/>
                </a:pPr>
                <a:endParaRPr lang="en-GB" sz="1200" dirty="0"/>
              </a:p>
              <a:p>
                <a:pPr marL="0" indent="0">
                  <a:buNone/>
                </a:pPr>
                <a:endParaRPr lang="en-GB" sz="1200" dirty="0"/>
              </a:p>
            </p:txBody>
          </p:sp>
        </mc:Choice>
        <mc:Fallback xmlns="">
          <p:sp>
            <p:nvSpPr>
              <p:cNvPr id="13" name="Picture Placeholder 3">
                <a:extLst>
                  <a:ext uri="{FF2B5EF4-FFF2-40B4-BE49-F238E27FC236}">
                    <a16:creationId xmlns:a16="http://schemas.microsoft.com/office/drawing/2014/main" id="{9564BA30-2AD5-DF35-08DC-109A4BAB9E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142" y="4316313"/>
                <a:ext cx="3823854" cy="2186089"/>
              </a:xfrm>
              <a:prstGeom prst="rect">
                <a:avLst/>
              </a:prstGeom>
              <a:blipFill>
                <a:blip r:embed="rId2"/>
                <a:stretch>
                  <a:fillRect l="-478" t="-1393" b="-44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C8AABDB1-D903-C60B-8161-3C9E4FD701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0996" y="2556374"/>
            <a:ext cx="4427072" cy="14524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08DB63-25BC-EC87-7A91-BC413F6109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220" y="2556374"/>
            <a:ext cx="4598566" cy="15355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Picture Placeholder 3">
                <a:extLst>
                  <a:ext uri="{FF2B5EF4-FFF2-40B4-BE49-F238E27FC236}">
                    <a16:creationId xmlns:a16="http://schemas.microsoft.com/office/drawing/2014/main" id="{FB31E685-D1AA-0023-8EB0-C85BB0EFACB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374467" y="4228871"/>
                <a:ext cx="4635500" cy="244709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GB" sz="1400" b="1" dirty="0"/>
                  <a:t>Stabilisers: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𝑝h𝑎𝑠𝑒</m:t>
                          </m:r>
                        </m:sup>
                      </m:sSup>
                      <m:r>
                        <a:rPr lang="en-GB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⟨</m:t>
                          </m:r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GB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sz="14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GB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    </m:t>
                          </m:r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GB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GB" sz="1400" b="0" i="1" smtClean="0"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GB" sz="1400" dirty="0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GB" sz="1400" b="1" dirty="0"/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GB" sz="1400" b="1" dirty="0"/>
                  <a:t>Basis states</a:t>
                </a:r>
                <a:r>
                  <a:rPr lang="en-GB" sz="1400" dirty="0"/>
                  <a:t>: 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sz="1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  <m:sub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  <m:sup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𝑝h𝑎𝑠𝑒</m:t>
                          </m:r>
                        </m:sup>
                      </m:sSubSup>
                      <m:r>
                        <a:rPr lang="en-GB" sz="1400" b="0" i="1" smtClean="0">
                          <a:latin typeface="Cambria Math" panose="02040503050406030204" pitchFamily="18" charset="0"/>
                        </a:rPr>
                        <m:t>=|+++⟩, </m:t>
                      </m:r>
                      <m:sSubSup>
                        <m:sSubSupPr>
                          <m:ctrlPr>
                            <a:rPr lang="en-GB" sz="1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   </m:t>
                          </m:r>
                          <m:d>
                            <m:dPr>
                              <m:begChr m:val="|"/>
                              <m:endChr m:val="⟩"/>
                              <m:ctrlP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  <m:sub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  <m:sup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𝑝h𝑎𝑠𝑒</m:t>
                          </m:r>
                        </m:sup>
                      </m:sSubSup>
                      <m:r>
                        <a:rPr lang="en-GB" sz="1400" b="0" i="1" smtClean="0">
                          <a:latin typeface="Cambria Math" panose="02040503050406030204" pitchFamily="18" charset="0"/>
                        </a:rPr>
                        <m:t>=|−−−⟩</m:t>
                      </m:r>
                    </m:oMath>
                  </m:oMathPara>
                </a14:m>
                <a:endParaRPr lang="en-GB" sz="1400" dirty="0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GB" sz="1400" b="1" dirty="0"/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GB" sz="1400" b="1" dirty="0"/>
                  <a:t>Logical operators</a:t>
                </a:r>
                <a:r>
                  <a:rPr lang="en-GB" sz="1400" dirty="0"/>
                  <a:t>:</a:t>
                </a:r>
              </a:p>
              <a:p>
                <a:pPr marL="0" indent="0" algn="ctr">
                  <a:buFont typeface="Arial" panose="020B0604020202020204" pitchFamily="34" charset="0"/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GB" sz="1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  <m:sup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𝑝h𝑎𝑠𝑒</m:t>
                        </m:r>
                      </m:sup>
                    </m:sSubSup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GB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GB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,     </m:t>
                    </m:r>
                    <m:sSubSup>
                      <m:sSubSupPr>
                        <m:ctrlPr>
                          <a:rPr lang="en-GB" sz="1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  <m:sup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𝑝h𝑎𝑠𝑒</m:t>
                        </m:r>
                      </m:sup>
                    </m:sSubSup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GB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GB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GB" sz="1400" dirty="0"/>
                  <a:t> 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GB" sz="1200" dirty="0"/>
              </a:p>
              <a:p>
                <a:pPr marL="0" indent="0">
                  <a:buNone/>
                </a:pPr>
                <a:endParaRPr lang="en-GB" sz="1200" b="0" dirty="0"/>
              </a:p>
              <a:p>
                <a:endParaRPr lang="en-GB" sz="1200" dirty="0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GB" sz="1200" dirty="0"/>
              </a:p>
              <a:p>
                <a:pPr marL="0" indent="0">
                  <a:buNone/>
                </a:pPr>
                <a:endParaRPr lang="en-GB" sz="1200" dirty="0"/>
              </a:p>
              <a:p>
                <a:pPr marL="0" indent="0">
                  <a:buNone/>
                </a:pPr>
                <a:endParaRPr lang="en-GB" sz="1200" dirty="0"/>
              </a:p>
              <a:p>
                <a:pPr marL="0" indent="0">
                  <a:buNone/>
                </a:pPr>
                <a:endParaRPr lang="en-GB" sz="1200" dirty="0"/>
              </a:p>
              <a:p>
                <a:pPr marL="0" indent="0">
                  <a:buNone/>
                </a:pPr>
                <a:endParaRPr lang="en-GB" sz="1200" dirty="0"/>
              </a:p>
              <a:p>
                <a:pPr marL="0" indent="0">
                  <a:buNone/>
                </a:pPr>
                <a:endParaRPr lang="en-GB" sz="1200" dirty="0"/>
              </a:p>
              <a:p>
                <a:pPr marL="0" indent="0">
                  <a:buNone/>
                </a:pPr>
                <a:endParaRPr lang="en-GB" sz="1200" dirty="0"/>
              </a:p>
            </p:txBody>
          </p:sp>
        </mc:Choice>
        <mc:Fallback xmlns="">
          <p:sp>
            <p:nvSpPr>
              <p:cNvPr id="17" name="Picture Placeholder 3">
                <a:extLst>
                  <a:ext uri="{FF2B5EF4-FFF2-40B4-BE49-F238E27FC236}">
                    <a16:creationId xmlns:a16="http://schemas.microsoft.com/office/drawing/2014/main" id="{FB31E685-D1AA-0023-8EB0-C85BB0EFAC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4467" y="4228871"/>
                <a:ext cx="4635500" cy="2447096"/>
              </a:xfrm>
              <a:prstGeom prst="rect">
                <a:avLst/>
              </a:prstGeom>
              <a:blipFill>
                <a:blip r:embed="rId5"/>
                <a:stretch>
                  <a:fillRect l="-395" t="-12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369209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A09C2F1-570B-0013-4471-04359BCCDB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4367" y="512384"/>
            <a:ext cx="8991300" cy="586261"/>
          </a:xfrm>
        </p:spPr>
        <p:txBody>
          <a:bodyPr/>
          <a:lstStyle/>
          <a:p>
            <a:r>
              <a:rPr lang="en-GB" dirty="0"/>
              <a:t>Shor Code: Encoding </a:t>
            </a:r>
            <a:r>
              <a:rPr lang="en-GB"/>
              <a:t>via Concatenation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Picture Placeholder 3">
                <a:extLst>
                  <a:ext uri="{FF2B5EF4-FFF2-40B4-BE49-F238E27FC236}">
                    <a16:creationId xmlns:a16="http://schemas.microsoft.com/office/drawing/2014/main" id="{91183E4C-DC35-FF83-33F8-5A9A3B15C5E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3175" y="1615443"/>
                <a:ext cx="5176057" cy="4590624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GB" sz="1200" b="1" dirty="0"/>
                  <a:t>Outer code encoding</a:t>
                </a:r>
                <a:br>
                  <a:rPr lang="en-GB" sz="1200" dirty="0"/>
                </a:br>
                <a:br>
                  <a:rPr lang="en-GB" sz="1200" dirty="0"/>
                </a:br>
                <a:endParaRPr lang="en-GB" sz="12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  <m:sup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𝑜𝑢𝑡𝑒𝑟</m:t>
                          </m:r>
                        </m:sup>
                      </m:sSubSup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=|+++⟩, </m:t>
                      </m:r>
                      <m:sSubSup>
                        <m:sSubSup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   </m:t>
                          </m:r>
                          <m:d>
                            <m:dPr>
                              <m:begChr m:val="|"/>
                              <m:endChr m:val="⟩"/>
                              <m:ctrlP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  <m:sup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𝑜𝑢𝑡𝑒𝑟</m:t>
                          </m:r>
                        </m:sup>
                      </m:sSubSup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=|−−−⟩</m:t>
                      </m:r>
                    </m:oMath>
                  </m:oMathPara>
                </a14:m>
                <a:endParaRPr lang="en-GB" sz="1200" dirty="0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GB" sz="1200" b="1" dirty="0"/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GB" sz="1200" b="1" dirty="0"/>
                  <a:t>Inner code encoding</a:t>
                </a:r>
                <a:r>
                  <a:rPr lang="en-GB" sz="1200" dirty="0"/>
                  <a:t>: The basis states of the Shor code are obtained by replacing each qubit in the above with a logical qubit from the bit-flip code.</a:t>
                </a:r>
              </a:p>
              <a:p>
                <a:pPr marL="0" indent="0">
                  <a:buNone/>
                </a:pPr>
                <a:br>
                  <a:rPr lang="en-GB" sz="1200" b="0" i="1" dirty="0"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f>
                            <m:fPr>
                              <m:ctrlP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GB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GB" sz="1200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e>
                              </m:rad>
                            </m:den>
                          </m:f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d>
                            <m:dPr>
                              <m:begChr m:val="|"/>
                              <m:endChr m:val="⟩"/>
                              <m:ctrlPr>
                                <a:rPr lang="en-GB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  <m:sub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  <m:sup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𝑖𝑛𝑛𝑒𝑟</m:t>
                          </m:r>
                        </m:sup>
                      </m:sSubSup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GB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  <m:sub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  <m:sup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𝑖𝑛𝑛𝑒𝑟</m:t>
                          </m:r>
                        </m:sup>
                      </m:sSubSup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)⊗</m:t>
                      </m:r>
                      <m:sSubSup>
                        <m:sSubSup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(</m:t>
                          </m:r>
                          <m:d>
                            <m:dPr>
                              <m:begChr m:val="|"/>
                              <m:endChr m:val="⟩"/>
                              <m:ctrlPr>
                                <a:rPr lang="en-GB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  <m:sub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  <m:sup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𝑖𝑛𝑛𝑒𝑟</m:t>
                          </m:r>
                        </m:sup>
                      </m:sSubSup>
                      <m:r>
                        <a:rPr lang="en-GB" sz="12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GB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  <m:sub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  <m:sup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𝑖𝑛𝑛𝑒𝑟</m:t>
                          </m:r>
                        </m:sup>
                      </m:sSubSup>
                      <m:r>
                        <a:rPr lang="en-GB" sz="1200" i="1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⊗</m:t>
                      </m:r>
                      <m:sSubSup>
                        <m:sSubSup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(</m:t>
                          </m:r>
                          <m:d>
                            <m:dPr>
                              <m:begChr m:val="|"/>
                              <m:endChr m:val="⟩"/>
                              <m:ctrlPr>
                                <a:rPr lang="en-GB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  <m:sub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  <m:sup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𝑖𝑛𝑛𝑒𝑟</m:t>
                          </m:r>
                        </m:sup>
                      </m:sSubSup>
                      <m:r>
                        <a:rPr lang="en-GB" sz="12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GB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  <m:sub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  <m:sup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𝑖𝑛𝑛𝑒𝑟</m:t>
                          </m:r>
                        </m:sup>
                      </m:sSubSup>
                      <m:r>
                        <a:rPr lang="en-GB" sz="12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12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br>
                  <a:rPr lang="en-GB" sz="1200" i="1" dirty="0"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GB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  <m:sub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GB" sz="1200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f>
                            <m:fPr>
                              <m:ctrlPr>
                                <a:rPr lang="en-GB" sz="1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GB" sz="120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GB" sz="1200" i="1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e>
                              </m:rad>
                            </m:den>
                          </m:f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(</m:t>
                          </m:r>
                          <m:d>
                            <m:dPr>
                              <m:begChr m:val="|"/>
                              <m:endChr m:val="⟩"/>
                              <m:ctrlPr>
                                <a:rPr lang="en-GB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  <m:sub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  <m:sup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𝑖𝑛𝑛𝑒𝑟</m:t>
                          </m:r>
                        </m:sup>
                      </m:sSubSup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GB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  <m:sub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  <m:sup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𝑖𝑛𝑛𝑒𝑟</m:t>
                          </m:r>
                        </m:sup>
                      </m:sSubSup>
                      <m:r>
                        <a:rPr lang="en-GB" sz="1200" i="1">
                          <a:latin typeface="Cambria Math" panose="02040503050406030204" pitchFamily="18" charset="0"/>
                        </a:rPr>
                        <m:t>)⊗</m:t>
                      </m:r>
                      <m:sSubSup>
                        <m:sSubSup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(</m:t>
                          </m:r>
                          <m:d>
                            <m:dPr>
                              <m:begChr m:val="|"/>
                              <m:endChr m:val="⟩"/>
                              <m:ctrlPr>
                                <a:rPr lang="en-GB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  <m:sub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  <m:sup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𝑖𝑛𝑛𝑒𝑟</m:t>
                          </m:r>
                        </m:sup>
                      </m:sSubSup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GB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  <m:sub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  <m:sup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𝑖𝑛𝑛𝑒𝑟</m:t>
                          </m:r>
                        </m:sup>
                      </m:sSubSup>
                      <m:r>
                        <a:rPr lang="en-GB" sz="1200" i="1">
                          <a:latin typeface="Cambria Math" panose="02040503050406030204" pitchFamily="18" charset="0"/>
                        </a:rPr>
                        <m:t>)⊗</m:t>
                      </m:r>
                      <m:sSubSup>
                        <m:sSubSup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(</m:t>
                          </m:r>
                          <m:d>
                            <m:dPr>
                              <m:begChr m:val="|"/>
                              <m:endChr m:val="⟩"/>
                              <m:ctrlPr>
                                <a:rPr lang="en-GB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  <m:sub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  <m:sup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𝑖𝑛𝑛𝑒𝑟</m:t>
                          </m:r>
                        </m:sup>
                      </m:sSubSup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GB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  <m:sub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  <m:sup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𝑖𝑛𝑛𝑒𝑟</m:t>
                          </m:r>
                        </m:sup>
                      </m:sSubSup>
                      <m:r>
                        <a:rPr lang="en-GB" sz="12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br>
                  <a:rPr lang="en-GB" sz="1200" i="1" dirty="0">
                    <a:latin typeface="Cambria Math" panose="02040503050406030204" pitchFamily="18" charset="0"/>
                  </a:rPr>
                </a:br>
                <a:endParaRPr lang="en-GB" sz="1200" dirty="0"/>
              </a:p>
              <a:p>
                <a:pPr marL="0" indent="0">
                  <a:buNone/>
                </a:pPr>
                <a:endParaRPr lang="en-GB" sz="1200" b="0" dirty="0"/>
              </a:p>
              <a:p>
                <a:pPr marL="0" indent="0">
                  <a:buNone/>
                </a:pPr>
                <a:r>
                  <a:rPr lang="en-GB" sz="1200" dirty="0"/>
                  <a:t>This expands to:</a:t>
                </a:r>
              </a:p>
              <a:p>
                <a:pPr marL="0" indent="0">
                  <a:buNone/>
                </a:pPr>
                <a:endParaRPr lang="en-GB" sz="12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e>
                          </m:rad>
                        </m:den>
                      </m:f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(|000⟩+|111⟩)⊗</m:t>
                      </m:r>
                      <m:r>
                        <a:rPr lang="en-GB" sz="1200" i="1">
                          <a:latin typeface="Cambria Math" panose="02040503050406030204" pitchFamily="18" charset="0"/>
                        </a:rPr>
                        <m:t>(|000⟩+|111⟩)</m:t>
                      </m:r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⊗</m:t>
                      </m:r>
                      <m:r>
                        <a:rPr lang="en-GB" sz="1200" i="1">
                          <a:latin typeface="Cambria Math" panose="02040503050406030204" pitchFamily="18" charset="0"/>
                        </a:rPr>
                        <m:t>(|000⟩+|111⟩)</m:t>
                      </m:r>
                    </m:oMath>
                  </m:oMathPara>
                </a14:m>
                <a:br>
                  <a:rPr lang="en-GB" sz="1200" i="1" dirty="0">
                    <a:latin typeface="Cambria Math" panose="02040503050406030204" pitchFamily="18" charset="0"/>
                  </a:rPr>
                </a:br>
                <a:endParaRPr lang="en-GB" sz="12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GB" sz="12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GB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  <m:sub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GB" sz="1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GB" sz="12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e>
                          </m:rad>
                        </m:den>
                      </m:f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(|000⟩−</m:t>
                      </m:r>
                      <m:r>
                        <a:rPr lang="en-GB" sz="1200" i="1">
                          <a:latin typeface="Cambria Math" panose="02040503050406030204" pitchFamily="18" charset="0"/>
                        </a:rPr>
                        <m:t>|111⟩)</m:t>
                      </m:r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⊗</m:t>
                      </m:r>
                      <m:r>
                        <a:rPr lang="en-GB" sz="1200" i="1">
                          <a:latin typeface="Cambria Math" panose="02040503050406030204" pitchFamily="18" charset="0"/>
                        </a:rPr>
                        <m:t>(|000⟩−|111⟩)</m:t>
                      </m:r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⊗</m:t>
                      </m:r>
                      <m:r>
                        <a:rPr lang="en-GB" sz="1200" i="1">
                          <a:latin typeface="Cambria Math" panose="02040503050406030204" pitchFamily="18" charset="0"/>
                        </a:rPr>
                        <m:t>(|000⟩−|111⟩)</m:t>
                      </m:r>
                    </m:oMath>
                  </m:oMathPara>
                </a14:m>
                <a:br>
                  <a:rPr lang="en-GB" sz="1200" i="1" dirty="0">
                    <a:latin typeface="Cambria Math" panose="02040503050406030204" pitchFamily="18" charset="0"/>
                  </a:rPr>
                </a:br>
                <a:endParaRPr lang="en-GB" sz="1200" dirty="0"/>
              </a:p>
              <a:p>
                <a:pPr marL="0" indent="0">
                  <a:buNone/>
                </a:pPr>
                <a:endParaRPr lang="en-GB" sz="1200" dirty="0"/>
              </a:p>
              <a:p>
                <a:pPr marL="0" indent="0">
                  <a:buNone/>
                </a:pPr>
                <a:endParaRPr lang="en-GB" sz="1200" dirty="0"/>
              </a:p>
              <a:p>
                <a:pPr marL="0" indent="0">
                  <a:buNone/>
                </a:pPr>
                <a:endParaRPr lang="en-GB" sz="1200" dirty="0"/>
              </a:p>
              <a:p>
                <a:pPr marL="0" indent="0">
                  <a:buNone/>
                </a:pPr>
                <a:endParaRPr lang="en-GB" sz="1200" dirty="0"/>
              </a:p>
              <a:p>
                <a:pPr marL="0" indent="0">
                  <a:buNone/>
                </a:pPr>
                <a:endParaRPr lang="en-GB" sz="1200" dirty="0"/>
              </a:p>
            </p:txBody>
          </p:sp>
        </mc:Choice>
        <mc:Fallback xmlns="">
          <p:sp>
            <p:nvSpPr>
              <p:cNvPr id="8" name="Picture Placeholder 3">
                <a:extLst>
                  <a:ext uri="{FF2B5EF4-FFF2-40B4-BE49-F238E27FC236}">
                    <a16:creationId xmlns:a16="http://schemas.microsoft.com/office/drawing/2014/main" id="{91183E4C-DC35-FF83-33F8-5A9A3B15C5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175" y="1615443"/>
                <a:ext cx="5176057" cy="4590624"/>
              </a:xfrm>
              <a:prstGeom prst="rect">
                <a:avLst/>
              </a:prstGeom>
              <a:blipFill>
                <a:blip r:embed="rId2"/>
                <a:stretch>
                  <a:fillRect t="-398" b="-53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065268D6-4150-93FE-B2D1-5FA0AE787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3550" y="1773626"/>
            <a:ext cx="5135274" cy="382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3611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8D5DABE-CDB6-7B8B-79AF-4C15BBFBD8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Shor Code Stabilisers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C34C2BC-1A3D-51D7-F98A-160FD402780B}"/>
                  </a:ext>
                </a:extLst>
              </p:cNvPr>
              <p:cNvSpPr txBox="1"/>
              <p:nvPr/>
            </p:nvSpPr>
            <p:spPr>
              <a:xfrm>
                <a:off x="404282" y="1847850"/>
                <a:ext cx="5333435" cy="45470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:r>
                  <a:rPr lang="en-GB" sz="1200" dirty="0"/>
                  <a:t>From inner bit-flip code, we get three sets of two stabilisers:</a:t>
                </a:r>
                <a:br>
                  <a:rPr lang="en-GB" sz="1200" dirty="0"/>
                </a:br>
                <a:br>
                  <a:rPr lang="en-GB" sz="120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    </m:t>
                          </m:r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  <m:oMath xmlns:m="http://schemas.openxmlformats.org/officeDocument/2006/math">
                      <m:sSub>
                        <m:sSub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sSub>
                        <m:sSub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    </m:t>
                          </m:r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sSub>
                        <m:sSub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  <m:oMath xmlns:m="http://schemas.openxmlformats.org/officeDocument/2006/math">
                      <m:sSub>
                        <m:sSub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sSub>
                        <m:sSub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b>
                      </m:sSub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    </m:t>
                          </m:r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b>
                      </m:sSub>
                      <m:sSub>
                        <m:sSub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b>
                      </m:sSub>
                    </m:oMath>
                  </m:oMathPara>
                </a14:m>
                <a:br>
                  <a:rPr lang="en-GB" sz="1200" dirty="0"/>
                </a:br>
                <a:endParaRPr lang="en-GB" sz="1200" dirty="0"/>
              </a:p>
              <a:p>
                <a:endParaRPr lang="en-GB" sz="1200" dirty="0"/>
              </a:p>
              <a:p>
                <a:r>
                  <a:rPr lang="en-GB" sz="1200" dirty="0"/>
                  <a:t>We get an additional two stabiliser from the outer code.</a:t>
                </a:r>
              </a:p>
              <a:p>
                <a:endParaRPr lang="en-GB" sz="1200" dirty="0"/>
              </a:p>
              <a:p>
                <a:r>
                  <a:rPr lang="en-GB" sz="1200" dirty="0"/>
                  <a:t>The outer code stabilisers are: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12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𝑜𝑢𝑡𝑒𝑟</m:t>
                        </m:r>
                      </m:sup>
                    </m:sSubSup>
                    <m:r>
                      <a:rPr lang="en-GB" sz="1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1200" b="0" i="1" smtClean="0">
                        <a:latin typeface="Cambria Math" panose="02040503050406030204" pitchFamily="18" charset="0"/>
                      </a:rPr>
                      <m:t>𝑋𝑋𝐼</m:t>
                    </m:r>
                  </m:oMath>
                </a14:m>
                <a:r>
                  <a:rPr lang="en-GB" sz="1200" dirty="0"/>
                  <a:t>, </a:t>
                </a:r>
                <a14:m>
                  <m:oMath xmlns:m="http://schemas.openxmlformats.org/officeDocument/2006/math">
                    <m:r>
                      <a:rPr lang="en-GB" sz="1200" b="0" i="0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GB" sz="1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𝑜𝑢𝑡𝑒𝑟</m:t>
                        </m:r>
                      </m:sup>
                    </m:sSubSup>
                    <m:r>
                      <a:rPr lang="en-GB" sz="12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1200" b="0" i="1" smtClean="0">
                        <a:latin typeface="Cambria Math" panose="02040503050406030204" pitchFamily="18" charset="0"/>
                      </a:rPr>
                      <m:t>𝐼𝑋𝑋</m:t>
                    </m:r>
                  </m:oMath>
                </a14:m>
                <a:endParaRPr lang="en-GB" sz="1200" dirty="0"/>
              </a:p>
              <a:p>
                <a:endParaRPr lang="en-GB" sz="1200" dirty="0"/>
              </a:p>
              <a:p>
                <a:r>
                  <a:rPr lang="en-GB" sz="1200" dirty="0"/>
                  <a:t>We replace each Pauli from the outer code with a logical Pauli from the inner code:  </a:t>
                </a:r>
                <a:br>
                  <a:rPr lang="en-GB" sz="1200" dirty="0"/>
                </a:br>
                <a:endParaRPr lang="en-GB" sz="1200" dirty="0"/>
              </a:p>
              <a:p>
                <a:endParaRPr lang="en-GB" sz="12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𝑋𝑋𝐼</m:t>
                          </m:r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→(</m:t>
                          </m:r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𝑖𝑛𝑛𝑒𝑟</m:t>
                          </m:r>
                        </m:sup>
                      </m:sSubSup>
                      <m:sSubSup>
                        <m:sSubSup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)⊗(</m:t>
                          </m:r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𝑖𝑛𝑛𝑒𝑟</m:t>
                          </m:r>
                        </m:sup>
                      </m:sSubSup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)⊗(</m:t>
                      </m:r>
                      <m:sSubSup>
                        <m:sSubSup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  <m:sup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𝑖𝑛𝑛𝑒𝑟</m:t>
                          </m:r>
                        </m:sup>
                      </m:sSubSup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1200" b="0" i="1" dirty="0">
                  <a:latin typeface="Cambria Math" panose="02040503050406030204" pitchFamily="18" charset="0"/>
                </a:endParaRPr>
              </a:p>
              <a:p>
                <a:endParaRPr lang="en-GB" sz="12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)⊗(</m:t>
                      </m:r>
                      <m:sSub>
                        <m:sSub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sSub>
                        <m:sSub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sSub>
                        <m:sSub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)⊗</m:t>
                      </m:r>
                      <m:sSub>
                        <m:sSub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sSub>
                        <m:sSub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b>
                      </m:sSub>
                      <m:sSub>
                        <m:sSub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b>
                      </m:sSub>
                      <m:r>
                        <a:rPr lang="en-GB" sz="1200" i="1"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sSub>
                        <m:sSub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sSub>
                        <m:sSub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sSub>
                        <m:sSub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sSub>
                        <m:sSub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b>
                      </m:sSub>
                      <m:sSub>
                        <m:sSub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b>
                      </m:sSub>
                    </m:oMath>
                  </m:oMathPara>
                </a14:m>
                <a:br>
                  <a:rPr lang="en-GB" sz="1200" b="0" dirty="0"/>
                </a:br>
                <a:endParaRPr lang="en-GB" sz="1200" b="0" dirty="0"/>
              </a:p>
              <a:p>
                <a:endParaRPr lang="en-GB" sz="1200" dirty="0"/>
              </a:p>
              <a:p>
                <a:br>
                  <a:rPr lang="en-GB" sz="1200" b="0" dirty="0"/>
                </a:br>
                <a:endParaRPr lang="en-GB" sz="1200" b="0" i="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1200" b="0" i="0" smtClean="0"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GB" sz="1200" i="1">
                          <a:latin typeface="Cambria Math" panose="02040503050406030204" pitchFamily="18" charset="0"/>
                        </a:rPr>
                        <m:t>𝑋𝑋</m:t>
                      </m:r>
                      <m:r>
                        <a:rPr lang="en-GB" sz="1200" i="1">
                          <a:latin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  <m:sup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𝑖𝑛𝑛𝑒𝑟</m:t>
                          </m:r>
                        </m:sup>
                      </m:sSubSup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)⊗</m:t>
                      </m:r>
                      <m:sSubSup>
                        <m:sSubSup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𝑖𝑛𝑛𝑒𝑟</m:t>
                          </m:r>
                        </m:sup>
                      </m:sSubSup>
                      <m:sSubSup>
                        <m:sSubSup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)⊗(</m:t>
                          </m:r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𝑖𝑛𝑛𝑒𝑟</m:t>
                          </m:r>
                        </m:sup>
                      </m:sSubSup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1200" b="0" i="1" dirty="0">
                  <a:latin typeface="Cambria Math" panose="02040503050406030204" pitchFamily="18" charset="0"/>
                </a:endParaRPr>
              </a:p>
              <a:p>
                <a:endParaRPr lang="en-GB" sz="12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2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GB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)⊗</m:t>
                          </m:r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sSub>
                        <m:sSub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sSub>
                        <m:sSub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en-GB" sz="1200" i="1">
                          <a:latin typeface="Cambria Math" panose="02040503050406030204" pitchFamily="18" charset="0"/>
                        </a:rPr>
                        <m:t>)⊗</m:t>
                      </m:r>
                      <m:d>
                        <m:d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sub>
                          </m:sSub>
                        </m:e>
                      </m:d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GB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sSub>
                        <m:sSub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sSub>
                        <m:sSub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sSub>
                        <m:sSub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sSub>
                        <m:sSub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b>
                      </m:sSub>
                      <m:sSub>
                        <m:sSub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b>
                      </m:sSub>
                    </m:oMath>
                  </m:oMathPara>
                </a14:m>
                <a:br>
                  <a:rPr lang="en-GB" sz="1200" dirty="0"/>
                </a:br>
                <a:endParaRPr lang="en-GB" sz="1200" dirty="0"/>
              </a:p>
              <a:p>
                <a:endParaRPr lang="en-GB" sz="1200" dirty="0"/>
              </a:p>
              <a:p>
                <a:endParaRPr lang="en-GB" sz="12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C34C2BC-1A3D-51D7-F98A-160FD40278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282" y="1847850"/>
                <a:ext cx="5333435" cy="4547079"/>
              </a:xfrm>
              <a:prstGeom prst="rect">
                <a:avLst/>
              </a:prstGeom>
              <a:blipFill>
                <a:blip r:embed="rId2"/>
                <a:stretch>
                  <a:fillRect r="-10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BB981F61-066E-B1EB-43C8-23EBDFBE4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4283" y="1688959"/>
            <a:ext cx="5135274" cy="382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0330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7573B7B-CD62-18D2-945A-9B8485D031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4634" y="142468"/>
            <a:ext cx="6028428" cy="586261"/>
          </a:xfrm>
        </p:spPr>
        <p:txBody>
          <a:bodyPr/>
          <a:lstStyle/>
          <a:p>
            <a:r>
              <a:rPr lang="en-GB" dirty="0"/>
              <a:t>Recap: The Challenges of Quantum Error Correction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3D1BC3DE-3840-7F81-A90E-A675CEA17D5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4634" y="1905138"/>
                <a:ext cx="5291366" cy="4470724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1800" b="1" dirty="0"/>
                  <a:t>More complicated error channels</a:t>
                </a:r>
                <a:r>
                  <a:rPr lang="en-GB" sz="1800" dirty="0"/>
                  <a:t>.</a:t>
                </a:r>
                <a:r>
                  <a:rPr lang="en-GB" sz="1800" b="1" dirty="0"/>
                  <a:t> </a:t>
                </a:r>
                <a:r>
                  <a:rPr lang="en-GB" sz="1800" dirty="0"/>
                  <a:t>In classical error correction we only need to worry about bit flips. In quantum error correction there are phase-flips too: </a:t>
                </a:r>
              </a:p>
              <a:p>
                <a:pPr marL="0" indent="0" algn="ctr">
                  <a:buNone/>
                </a:pPr>
                <a:endParaRPr lang="en-GB" sz="1800" dirty="0"/>
              </a:p>
              <a:p>
                <a:pPr marL="0" indent="0" algn="ctr">
                  <a:buNone/>
                </a:pPr>
                <a:r>
                  <a:rPr lang="en-GB" sz="1800" dirty="0"/>
                  <a:t>Bit flips: </a:t>
                </a:r>
                <a14:m>
                  <m:oMath xmlns:m="http://schemas.openxmlformats.org/officeDocument/2006/math"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begChr m:val="|"/>
                        <m:endChr m:val="⟩"/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=|1⟩</m:t>
                    </m:r>
                  </m:oMath>
                </a14:m>
                <a:r>
                  <a:rPr lang="en-GB" sz="1800" dirty="0"/>
                  <a:t>    and </a:t>
                </a:r>
                <a14:m>
                  <m:oMath xmlns:m="http://schemas.openxmlformats.org/officeDocument/2006/math">
                    <m:r>
                      <a:rPr lang="en-GB" sz="1800" b="0" i="0" smtClean="0">
                        <a:latin typeface="Cambria Math" panose="02040503050406030204" pitchFamily="18" charset="0"/>
                      </a:rPr>
                      <m:t>      </m:t>
                    </m:r>
                    <m:r>
                      <a:rPr lang="en-GB" sz="1800" i="1"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begChr m:val="|"/>
                        <m:endChr m:val="⟩"/>
                        <m:ctrlPr>
                          <a:rPr lang="en-GB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GB" sz="1800" i="1">
                        <a:latin typeface="Cambria Math" panose="02040503050406030204" pitchFamily="18" charset="0"/>
                      </a:rPr>
                      <m:t>=|</m:t>
                    </m:r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GB" sz="1800" i="1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endParaRPr lang="en-GB" sz="1800" dirty="0"/>
              </a:p>
              <a:p>
                <a:pPr marL="0" indent="0" algn="ctr">
                  <a:buNone/>
                </a:pPr>
                <a:r>
                  <a:rPr lang="en-GB" sz="1800" dirty="0"/>
                  <a:t>Phase flips:  Z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e>
                    </m:d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=|−⟩</m:t>
                    </m:r>
                  </m:oMath>
                </a14:m>
                <a:r>
                  <a:rPr lang="en-GB" sz="1800" dirty="0"/>
                  <a:t>    and </a:t>
                </a:r>
                <a14:m>
                  <m:oMath xmlns:m="http://schemas.openxmlformats.org/officeDocument/2006/math">
                    <m:r>
                      <a:rPr lang="en-GB" sz="1800" b="0" i="0" smtClean="0">
                        <a:latin typeface="Cambria Math" panose="02040503050406030204" pitchFamily="18" charset="0"/>
                      </a:rPr>
                      <m:t>      </m:t>
                    </m:r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𝑍</m:t>
                    </m:r>
                    <m:d>
                      <m:dPr>
                        <m:begChr m:val="|"/>
                        <m:endChr m:val="⟩"/>
                        <m:ctrlPr>
                          <a:rPr lang="en-GB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e>
                    </m:d>
                    <m:r>
                      <a:rPr lang="en-GB" sz="1800" i="1">
                        <a:latin typeface="Cambria Math" panose="02040503050406030204" pitchFamily="18" charset="0"/>
                      </a:rPr>
                      <m:t>=|</m:t>
                    </m:r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sz="1800" i="1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endParaRPr lang="en-GB" sz="1800" dirty="0"/>
              </a:p>
              <a:p>
                <a:pPr marL="0" indent="0" algn="ctr">
                  <a:buNone/>
                </a:pPr>
                <a:endParaRPr lang="en-GB" sz="1800" dirty="0"/>
              </a:p>
              <a:p>
                <a:r>
                  <a:rPr lang="en-GB" sz="1800" b="1" dirty="0"/>
                  <a:t>The No-Cloning Theorem</a:t>
                </a:r>
                <a:r>
                  <a:rPr lang="en-GB" sz="1800" dirty="0"/>
                  <a:t>: This prevents us from arbitrarily duplicating data as we do for classical repetition codes</a:t>
                </a:r>
              </a:p>
              <a:p>
                <a:endParaRPr lang="en-GB" sz="1800" dirty="0"/>
              </a:p>
              <a:p>
                <a:r>
                  <a:rPr lang="en-GB" sz="1800" b="1" dirty="0"/>
                  <a:t>Wavefunction collapse</a:t>
                </a:r>
                <a:r>
                  <a:rPr lang="en-GB" sz="1800" dirty="0"/>
                  <a:t>: How do we check for errors in a quantum state without collapsing the encoded quantum information.</a:t>
                </a:r>
                <a:endParaRPr lang="en-GB" sz="1800" b="1" dirty="0"/>
              </a:p>
              <a:p>
                <a:pPr marL="0" indent="0">
                  <a:buNone/>
                </a:pPr>
                <a:endParaRPr lang="en-GB" sz="1800" dirty="0"/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3D1BC3DE-3840-7F81-A90E-A675CEA17D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634" y="1905138"/>
                <a:ext cx="5291366" cy="4470724"/>
              </a:xfrm>
              <a:prstGeom prst="rect">
                <a:avLst/>
              </a:prstGeom>
              <a:blipFill>
                <a:blip r:embed="rId2"/>
                <a:stretch>
                  <a:fillRect l="-806" t="-1364" r="-576" b="-150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A picture containing diagram, line, circle, design&#10;&#10;Description automatically generated">
            <a:extLst>
              <a:ext uri="{FF2B5EF4-FFF2-40B4-BE49-F238E27FC236}">
                <a16:creationId xmlns:a16="http://schemas.microsoft.com/office/drawing/2014/main" id="{61B38602-0171-D6B0-9EC3-9E65A56E0B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199" y="1623955"/>
            <a:ext cx="1924817" cy="2245620"/>
          </a:xfrm>
          <a:prstGeom prst="rect">
            <a:avLst/>
          </a:prstGeom>
        </p:spPr>
      </p:pic>
      <p:pic>
        <p:nvPicPr>
          <p:cNvPr id="10" name="Picture 9" descr="A picture containing diagram, line, circle, design&#10;&#10;Description automatically generated">
            <a:extLst>
              <a:ext uri="{FF2B5EF4-FFF2-40B4-BE49-F238E27FC236}">
                <a16:creationId xmlns:a16="http://schemas.microsoft.com/office/drawing/2014/main" id="{C4EE8492-8144-0E0D-730F-EFCFD0454F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301" y="1623955"/>
            <a:ext cx="1924817" cy="2245620"/>
          </a:xfrm>
          <a:prstGeom prst="rect">
            <a:avLst/>
          </a:prstGeom>
        </p:spPr>
      </p:pic>
      <p:sp>
        <p:nvSpPr>
          <p:cNvPr id="11" name="TextBox 12">
            <a:extLst>
              <a:ext uri="{FF2B5EF4-FFF2-40B4-BE49-F238E27FC236}">
                <a16:creationId xmlns:a16="http://schemas.microsoft.com/office/drawing/2014/main" id="{A74D8CC6-70D7-EAF2-CC56-EF4EF005C4CD}"/>
              </a:ext>
            </a:extLst>
          </p:cNvPr>
          <p:cNvSpPr txBox="1"/>
          <p:nvPr/>
        </p:nvSpPr>
        <p:spPr>
          <a:xfrm>
            <a:off x="6766742" y="4140500"/>
            <a:ext cx="1924817" cy="1077218"/>
          </a:xfrm>
          <a:prstGeom prst="rect">
            <a:avLst/>
          </a:prstGeom>
          <a:noFill/>
          <a:ln w="28575" cap="rnd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Evolution on the Bloch Sphere due to 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bit-flip</a:t>
            </a:r>
            <a:r>
              <a:rPr lang="en-GB" sz="1600" b="1" dirty="0">
                <a:solidFill>
                  <a:srgbClr val="000000"/>
                </a:solidFill>
                <a:latin typeface="Century Gothic" panose="020B0502020202020204"/>
              </a:rPr>
              <a:t> </a:t>
            </a:r>
            <a:r>
              <a:rPr lang="en-GB" sz="1600" dirty="0">
                <a:solidFill>
                  <a:srgbClr val="000000"/>
                </a:solidFill>
                <a:latin typeface="Century Gothic" panose="020B0502020202020204"/>
              </a:rPr>
              <a:t>(X-Pauli error)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TextBox 13">
            <a:extLst>
              <a:ext uri="{FF2B5EF4-FFF2-40B4-BE49-F238E27FC236}">
                <a16:creationId xmlns:a16="http://schemas.microsoft.com/office/drawing/2014/main" id="{14334194-0C2F-5796-E26F-193D9B4D71B7}"/>
              </a:ext>
            </a:extLst>
          </p:cNvPr>
          <p:cNvSpPr txBox="1"/>
          <p:nvPr/>
        </p:nvSpPr>
        <p:spPr>
          <a:xfrm>
            <a:off x="9325140" y="4140500"/>
            <a:ext cx="1924817" cy="1077218"/>
          </a:xfrm>
          <a:prstGeom prst="rect">
            <a:avLst/>
          </a:prstGeom>
          <a:noFill/>
          <a:ln w="28575" cap="rnd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Evolution on the Bloch Sphere due to 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phase-flip 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(Z-Pauli error)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78811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90C41FA-E864-0E3D-9E9A-5BE470E753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Shor Code Stabilisers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7A1EE2-D26F-D825-1442-C44A7DDBC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888" y="1490133"/>
            <a:ext cx="11888469" cy="516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0981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908EEFC9-06F6-AEFC-FF3F-8F927264DF17}"/>
              </a:ext>
            </a:extLst>
          </p:cNvPr>
          <p:cNvSpPr/>
          <p:nvPr/>
        </p:nvSpPr>
        <p:spPr>
          <a:xfrm>
            <a:off x="8025442" y="2008716"/>
            <a:ext cx="3888617" cy="3676650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52B66AB-5261-4C75-EE17-512FFD650A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Shor [[9,1,3]] Code Circuit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ACA984-2704-D6F7-14DE-A79EA03D9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367" y="1568450"/>
            <a:ext cx="7072484" cy="414773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A288948-C813-C150-7FFD-1BB2B3B30295}"/>
              </a:ext>
            </a:extLst>
          </p:cNvPr>
          <p:cNvSpPr txBox="1"/>
          <p:nvPr/>
        </p:nvSpPr>
        <p:spPr>
          <a:xfrm>
            <a:off x="9844317" y="2830124"/>
            <a:ext cx="478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=</a:t>
            </a:r>
            <a:endParaRPr lang="en-GB" sz="12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C1704A-1CF0-4550-51C4-F742FBFE61D3}"/>
              </a:ext>
            </a:extLst>
          </p:cNvPr>
          <p:cNvSpPr txBox="1"/>
          <p:nvPr/>
        </p:nvSpPr>
        <p:spPr>
          <a:xfrm>
            <a:off x="9736397" y="4503365"/>
            <a:ext cx="3535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/>
              <a:t>=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CC2489-E088-F45D-4121-4592F4C1D1AB}"/>
              </a:ext>
            </a:extLst>
          </p:cNvPr>
          <p:cNvSpPr txBox="1"/>
          <p:nvPr/>
        </p:nvSpPr>
        <p:spPr>
          <a:xfrm>
            <a:off x="7994351" y="1487132"/>
            <a:ext cx="43352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Compiling stabiliser checks with CNOT gates</a:t>
            </a:r>
            <a:endParaRPr lang="en-GB" sz="105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CFAA77-374F-1C51-E970-FD5C1896EE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6247" y="4082188"/>
            <a:ext cx="1433506" cy="12243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2510FF-0404-2E7C-2012-0785E730B2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9751" y="4082188"/>
            <a:ext cx="1634743" cy="12243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C99E96-E18E-EAC7-D1AA-F021B19239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0053" y="2419824"/>
            <a:ext cx="1389700" cy="11899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D9F31C-7A80-C0A8-D5C4-EFC89268BD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67461" y="2348664"/>
            <a:ext cx="1087625" cy="133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8535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877A4DE-AC7F-73DB-DAB0-EFBAD058F7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4366" y="512384"/>
            <a:ext cx="8627233" cy="586261"/>
          </a:xfrm>
        </p:spPr>
        <p:txBody>
          <a:bodyPr/>
          <a:lstStyle/>
          <a:p>
            <a:r>
              <a:rPr lang="en-GB" dirty="0"/>
              <a:t>Shor Code: Logical Operators and Distance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57DA370-8281-A536-243A-74D7F4282507}"/>
                  </a:ext>
                </a:extLst>
              </p:cNvPr>
              <p:cNvSpPr txBox="1"/>
              <p:nvPr/>
            </p:nvSpPr>
            <p:spPr>
              <a:xfrm>
                <a:off x="364366" y="3325750"/>
                <a:ext cx="3322867" cy="23713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b="1" dirty="0"/>
                  <a:t>Outer code logical operators</a:t>
                </a:r>
                <a:r>
                  <a:rPr lang="en-GB" sz="1600" dirty="0"/>
                  <a:t>:</a:t>
                </a:r>
              </a:p>
              <a:p>
                <a:endParaRPr lang="en-GB" sz="16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  <m:sup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𝑜𝑢𝑡𝑒𝑟</m:t>
                          </m:r>
                        </m:sup>
                      </m:sSubSup>
                      <m:r>
                        <a:rPr lang="en-GB" sz="16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600" i="1">
                          <a:latin typeface="Cambria Math" panose="02040503050406030204" pitchFamily="18" charset="0"/>
                        </a:rPr>
                        <m:t>𝑍𝑍𝑍</m:t>
                      </m:r>
                    </m:oMath>
                  </m:oMathPara>
                </a14:m>
                <a:endParaRPr lang="en-GB" sz="1600" b="0" dirty="0"/>
              </a:p>
              <a:p>
                <a:pPr algn="ctr"/>
                <a14:m>
                  <m:oMath xmlns:m="http://schemas.openxmlformats.org/officeDocument/2006/math">
                    <m:sSubSup>
                      <m:sSubSup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  <m:sup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𝑜𝑢𝑡𝑒𝑟</m:t>
                        </m:r>
                      </m:sup>
                    </m:sSubSup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𝑋𝐼𝐼</m:t>
                    </m:r>
                  </m:oMath>
                </a14:m>
                <a:r>
                  <a:rPr lang="en-GB" sz="1600" dirty="0"/>
                  <a:t> </a:t>
                </a:r>
              </a:p>
              <a:p>
                <a:endParaRPr lang="en-GB" sz="1600" dirty="0"/>
              </a:p>
              <a:p>
                <a:r>
                  <a:rPr lang="en-GB" sz="1600" b="1" dirty="0"/>
                  <a:t>Inner code logical operators</a:t>
                </a:r>
                <a:r>
                  <a:rPr lang="en-GB" sz="1600" dirty="0"/>
                  <a:t>:</a:t>
                </a:r>
              </a:p>
              <a:p>
                <a:endParaRPr lang="en-GB" sz="16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  <m:sup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𝑖𝑛𝑛𝑒𝑟</m:t>
                          </m:r>
                        </m:sup>
                      </m:sSubSup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𝑋𝑋𝑋</m:t>
                      </m:r>
                    </m:oMath>
                  </m:oMathPara>
                </a14:m>
                <a:endParaRPr lang="en-GB" sz="16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  <m:sup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𝑖𝑛𝑛𝑒𝑟</m:t>
                          </m:r>
                        </m:sup>
                      </m:sSubSup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𝑍𝐼𝐼</m:t>
                      </m:r>
                    </m:oMath>
                  </m:oMathPara>
                </a14:m>
                <a:br>
                  <a:rPr lang="en-GB" sz="1600" dirty="0"/>
                </a:br>
                <a:endParaRPr lang="en-GB" sz="16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57DA370-8281-A536-243A-74D7F42825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366" y="3325750"/>
                <a:ext cx="3322867" cy="2371355"/>
              </a:xfrm>
              <a:prstGeom prst="rect">
                <a:avLst/>
              </a:prstGeom>
              <a:blipFill>
                <a:blip r:embed="rId2"/>
                <a:stretch>
                  <a:fillRect l="-1101" t="-7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0543BA3-1B62-3EBC-3286-C3729D1684C9}"/>
                  </a:ext>
                </a:extLst>
              </p:cNvPr>
              <p:cNvSpPr txBox="1"/>
              <p:nvPr/>
            </p:nvSpPr>
            <p:spPr>
              <a:xfrm>
                <a:off x="2233083" y="1423512"/>
                <a:ext cx="7725833" cy="15138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  <m:sub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e>
                          </m:rad>
                        </m:den>
                      </m:f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(|000⟩+|111⟩)⊗</m:t>
                      </m:r>
                      <m:r>
                        <a:rPr lang="en-GB" sz="1800" i="1">
                          <a:latin typeface="Cambria Math" panose="02040503050406030204" pitchFamily="18" charset="0"/>
                        </a:rPr>
                        <m:t>(|000⟩+|111⟩)</m:t>
                      </m:r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⊗</m:t>
                      </m:r>
                      <m:r>
                        <a:rPr lang="en-GB" sz="1800" i="1">
                          <a:latin typeface="Cambria Math" panose="02040503050406030204" pitchFamily="18" charset="0"/>
                        </a:rPr>
                        <m:t>(|000⟩+|111⟩)</m:t>
                      </m:r>
                    </m:oMath>
                  </m:oMathPara>
                </a14:m>
                <a:br>
                  <a:rPr lang="en-GB" sz="1800" i="1" dirty="0">
                    <a:latin typeface="Cambria Math" panose="02040503050406030204" pitchFamily="18" charset="0"/>
                  </a:rPr>
                </a:br>
                <a:endParaRPr lang="en-GB" sz="18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GB" sz="18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GB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  <m:sub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GB" sz="1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GB" sz="18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e>
                          </m:rad>
                        </m:den>
                      </m:f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(|000⟩−</m:t>
                      </m:r>
                      <m:r>
                        <a:rPr lang="en-GB" sz="1800" i="1">
                          <a:latin typeface="Cambria Math" panose="02040503050406030204" pitchFamily="18" charset="0"/>
                        </a:rPr>
                        <m:t>|111⟩)</m:t>
                      </m:r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⊗</m:t>
                      </m:r>
                      <m:r>
                        <a:rPr lang="en-GB" sz="1800" i="1">
                          <a:latin typeface="Cambria Math" panose="02040503050406030204" pitchFamily="18" charset="0"/>
                        </a:rPr>
                        <m:t>(|000⟩−|111⟩)</m:t>
                      </m:r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⊗</m:t>
                      </m:r>
                      <m:r>
                        <a:rPr lang="en-GB" sz="1800" i="1">
                          <a:latin typeface="Cambria Math" panose="02040503050406030204" pitchFamily="18" charset="0"/>
                        </a:rPr>
                        <m:t>(|000⟩−|111⟩)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0543BA3-1B62-3EBC-3286-C3729D1684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3083" y="1423512"/>
                <a:ext cx="7725833" cy="15138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B59A9A79-030C-B357-AA27-2028D42812FA}"/>
              </a:ext>
            </a:extLst>
          </p:cNvPr>
          <p:cNvSpPr txBox="1"/>
          <p:nvPr/>
        </p:nvSpPr>
        <p:spPr>
          <a:xfrm>
            <a:off x="364365" y="4892085"/>
            <a:ext cx="33228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GB" sz="2000" dirty="0"/>
            </a:br>
            <a:endParaRPr lang="en-GB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1415EE0-8040-CB1E-B173-F2C55FCE6230}"/>
                  </a:ext>
                </a:extLst>
              </p:cNvPr>
              <p:cNvSpPr txBox="1"/>
              <p:nvPr/>
            </p:nvSpPr>
            <p:spPr>
              <a:xfrm>
                <a:off x="4255844" y="3304585"/>
                <a:ext cx="7118202" cy="1610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b="1" dirty="0"/>
                  <a:t>To get the Shor code logical operators, we replace each Pauli in the outer code with a logical Pauli from the inner code</a:t>
                </a:r>
                <a:endParaRPr lang="en-GB" sz="1600" dirty="0"/>
              </a:p>
              <a:p>
                <a:endParaRPr lang="en-GB" sz="16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  <m:sup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𝑜𝑢𝑡𝑒𝑟</m:t>
                          </m:r>
                        </m:sup>
                      </m:sSubSup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𝑋𝐼𝐼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    →    </m:t>
                      </m:r>
                      <m:sSubSup>
                        <m:sSubSup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  <m:sup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𝑖𝑛𝑛𝑒𝑟</m:t>
                          </m:r>
                        </m:sup>
                      </m:sSubSup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⊗</m:t>
                      </m:r>
                      <m:sSubSup>
                        <m:sSubSup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  <m:sup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𝑖𝑛𝑛𝑒𝑟</m:t>
                          </m:r>
                        </m:sup>
                      </m:sSubSup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⊗</m:t>
                      </m:r>
                      <m:sSubSup>
                        <m:sSubSup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  <m:sup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𝑖𝑛𝑛𝑒𝑟</m:t>
                          </m:r>
                        </m:sup>
                      </m:sSubSup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sSub>
                        <m:sSub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sSub>
                        <m:sSub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sSub>
                        <m:sSub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sSub>
                        <m:sSub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b>
                      </m:sSub>
                      <m:sSub>
                        <m:sSub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b>
                      </m:sSub>
                    </m:oMath>
                  </m:oMathPara>
                </a14:m>
                <a:endParaRPr lang="en-GB" sz="1600" b="0" dirty="0"/>
              </a:p>
              <a:p>
                <a:endParaRPr lang="en-GB" sz="16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  <m:sup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𝑜𝑢𝑡𝑒𝑟</m:t>
                          </m:r>
                        </m:sup>
                      </m:sSubSup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𝑍𝑍𝑍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    →(</m:t>
                      </m:r>
                      <m:sSubSup>
                        <m:sSubSup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  <m:sup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𝑖𝑛𝑛𝑒𝑟</m:t>
                          </m:r>
                        </m:sup>
                      </m:sSubSup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)⊗</m:t>
                      </m:r>
                      <m:d>
                        <m:d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  <m:sup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𝑖𝑛𝑛𝑒𝑟</m:t>
                              </m:r>
                            </m:sup>
                          </m:sSubSup>
                        </m:e>
                      </m:d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⊗(</m:t>
                      </m:r>
                      <m:sSubSup>
                        <m:sSubSup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  <m:sup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𝑖𝑛𝑛𝑒𝑟</m:t>
                          </m:r>
                        </m:sup>
                      </m:sSubSup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sSub>
                        <m:sSub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sSub>
                        <m:sSub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sSub>
                        <m:sSub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sSub>
                        <m:sSub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b>
                      </m:sSub>
                      <m:sSub>
                        <m:sSub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b>
                      </m:sSub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1415EE0-8040-CB1E-B173-F2C55FCE62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5844" y="3304585"/>
                <a:ext cx="7118202" cy="1610313"/>
              </a:xfrm>
              <a:prstGeom prst="rect">
                <a:avLst/>
              </a:prstGeom>
              <a:blipFill>
                <a:blip r:embed="rId4"/>
                <a:stretch>
                  <a:fillRect l="-428" t="-1136" b="-11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1135A27-EFC0-5ADA-D09F-E9CA3602A0F6}"/>
                  </a:ext>
                </a:extLst>
              </p:cNvPr>
              <p:cNvSpPr txBox="1"/>
              <p:nvPr/>
            </p:nvSpPr>
            <p:spPr>
              <a:xfrm>
                <a:off x="4428639" y="5057185"/>
                <a:ext cx="4711207" cy="1569660"/>
              </a:xfrm>
              <a:prstGeom prst="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1600" b="1" dirty="0"/>
                  <a:t>The Shor Code Logical operators are:</a:t>
                </a:r>
              </a:p>
              <a:p>
                <a:endParaRPr lang="en-GB" sz="1600" b="1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GB" sz="16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sSub>
                      <m:sSub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sSub>
                      <m:sSub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sSub>
                      <m:sSub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  <m:sSub>
                      <m:sSub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</m:sSub>
                    <m:sSub>
                      <m:sSub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9</m:t>
                        </m:r>
                      </m:sub>
                    </m:sSub>
                    <m:r>
                      <a:rPr lang="en-GB" sz="16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,     </m:t>
                    </m:r>
                    <m:sSub>
                      <m:sSubPr>
                        <m:ctrlPr>
                          <a:rPr lang="en-GB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16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sSub>
                      <m:sSub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sSub>
                      <m:sSub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sSub>
                      <m:sSub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  <m:sSub>
                      <m:sSub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</m:sSub>
                    <m:sSub>
                      <m:sSub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9</m:t>
                        </m:r>
                      </m:sub>
                    </m:sSub>
                  </m:oMath>
                </a14:m>
                <a:r>
                  <a:rPr lang="en-GB" sz="1600" dirty="0"/>
                  <a:t>    </a:t>
                </a:r>
              </a:p>
              <a:p>
                <a:endParaRPr lang="en-GB" sz="1600" dirty="0"/>
              </a:p>
              <a:p>
                <a:r>
                  <a:rPr lang="en-GB" sz="1600" dirty="0"/>
                  <a:t>The Shor Code has distance 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endParaRPr lang="en-GB" sz="1600" dirty="0"/>
              </a:p>
              <a:p>
                <a:endParaRPr lang="en-GB" sz="16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1135A27-EFC0-5ADA-D09F-E9CA3602A0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8639" y="5057185"/>
                <a:ext cx="4711207" cy="1569660"/>
              </a:xfrm>
              <a:prstGeom prst="rect">
                <a:avLst/>
              </a:prstGeom>
              <a:blipFill>
                <a:blip r:embed="rId5"/>
                <a:stretch>
                  <a:fillRect l="-257"/>
                </a:stretch>
              </a:blipFill>
              <a:ln w="3810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2AD2CE4-47E3-2351-2D65-AB1C30BE9982}"/>
              </a:ext>
            </a:extLst>
          </p:cNvPr>
          <p:cNvCxnSpPr/>
          <p:nvPr/>
        </p:nvCxnSpPr>
        <p:spPr>
          <a:xfrm>
            <a:off x="0" y="3124200"/>
            <a:ext cx="12192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44830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F1F2F6-CF44-6B22-65C9-D9133D65E0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1434" y="512384"/>
            <a:ext cx="7488466" cy="586261"/>
          </a:xfrm>
        </p:spPr>
        <p:txBody>
          <a:bodyPr/>
          <a:lstStyle/>
          <a:p>
            <a:r>
              <a:rPr lang="en-GB" dirty="0"/>
              <a:t>Shor Code: [[</a:t>
            </a:r>
            <a:r>
              <a:rPr lang="en-GB" dirty="0" err="1"/>
              <a:t>n,k,d</a:t>
            </a:r>
            <a:r>
              <a:rPr lang="en-GB" dirty="0"/>
              <a:t>]] Parameters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DD1D082-CE21-039C-0E1E-DA190F864882}"/>
                  </a:ext>
                </a:extLst>
              </p:cNvPr>
              <p:cNvSpPr txBox="1"/>
              <p:nvPr/>
            </p:nvSpPr>
            <p:spPr>
              <a:xfrm>
                <a:off x="3658367" y="1561578"/>
                <a:ext cx="2650067" cy="34163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800" b="1" dirty="0"/>
                  <a:t>Logical qubit count</a:t>
                </a:r>
                <a:endParaRPr lang="en-GB" sz="1800" dirty="0"/>
              </a:p>
              <a:p>
                <a:endParaRPr lang="en-GB" sz="18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begChr m:val="|"/>
                          <m:endChr m:val="|"/>
                          <m:ctrlPr>
                            <a:rPr lang="en-GB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</m:oMath>
                  </m:oMathPara>
                </a14:m>
                <a:br>
                  <a:rPr lang="en-GB" dirty="0"/>
                </a:br>
                <a:br>
                  <a:rPr lang="en-GB" dirty="0"/>
                </a:br>
                <a:r>
                  <a:rPr lang="en-GB" dirty="0"/>
                  <a:t>Physical qubits,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=9</m:t>
                    </m:r>
                  </m:oMath>
                </a14:m>
                <a:endParaRPr lang="en-GB" dirty="0"/>
              </a:p>
              <a:p>
                <a:endParaRPr lang="en-GB" dirty="0"/>
              </a:p>
              <a:p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GB" dirty="0"/>
                  <a:t> is a minimal generating set of size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=8</m:t>
                    </m:r>
                  </m:oMath>
                </a14:m>
                <a:endParaRPr lang="en-GB" dirty="0"/>
              </a:p>
              <a:p>
                <a:endParaRPr lang="en-GB" dirty="0"/>
              </a:p>
              <a:p>
                <a:r>
                  <a:rPr lang="en-GB" dirty="0"/>
                  <a:t>The logical qubit count is</a:t>
                </a:r>
              </a:p>
              <a:p>
                <a:endParaRPr lang="en-GB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=9−8=1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DD1D082-CE21-039C-0E1E-DA190F8648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8367" y="1561578"/>
                <a:ext cx="2650067" cy="3416320"/>
              </a:xfrm>
              <a:prstGeom prst="rect">
                <a:avLst/>
              </a:prstGeom>
              <a:blipFill>
                <a:blip r:embed="rId2"/>
                <a:stretch>
                  <a:fillRect l="-1839" t="-8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CB2618B1-A598-226B-F732-CF18880188D1}"/>
              </a:ext>
            </a:extLst>
          </p:cNvPr>
          <p:cNvSpPr txBox="1"/>
          <p:nvPr/>
        </p:nvSpPr>
        <p:spPr>
          <a:xfrm>
            <a:off x="6308434" y="1561578"/>
            <a:ext cx="265006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/>
              <a:t>Code distance</a:t>
            </a:r>
            <a:endParaRPr lang="en-GB" sz="1800" dirty="0"/>
          </a:p>
          <a:p>
            <a:endParaRPr lang="en-GB" dirty="0"/>
          </a:p>
          <a:p>
            <a:r>
              <a:rPr lang="en-GB" dirty="0"/>
              <a:t>d=3 (see previous slide)</a:t>
            </a:r>
            <a:endParaRPr lang="en-GB" sz="1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7C6F0C-400D-353C-7A19-E0A2F7B4C370}"/>
              </a:ext>
            </a:extLst>
          </p:cNvPr>
          <p:cNvSpPr txBox="1"/>
          <p:nvPr/>
        </p:nvSpPr>
        <p:spPr>
          <a:xfrm>
            <a:off x="9178334" y="1561578"/>
            <a:ext cx="265006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/>
              <a:t>Code parameters</a:t>
            </a:r>
            <a:endParaRPr lang="en-GB" sz="1800" dirty="0"/>
          </a:p>
          <a:p>
            <a:endParaRPr lang="en-GB" dirty="0"/>
          </a:p>
          <a:p>
            <a:r>
              <a:rPr lang="en-GB" dirty="0"/>
              <a:t>[[n=9, k=1, d=3]]</a:t>
            </a:r>
            <a:endParaRPr lang="en-GB" sz="1800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5419C24-ACF6-9261-DEEC-29AEA42CD0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6513" y="2275522"/>
            <a:ext cx="2847975" cy="16668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C97113-8E14-E2D3-75B4-964607FF5E5E}"/>
              </a:ext>
            </a:extLst>
          </p:cNvPr>
          <p:cNvSpPr txBox="1"/>
          <p:nvPr/>
        </p:nvSpPr>
        <p:spPr>
          <a:xfrm>
            <a:off x="711350" y="1561578"/>
            <a:ext cx="26500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/>
              <a:t>Stabiliser generators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32067448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72CA959-F6BB-1A7A-C922-DE4AD0350A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4367" y="512384"/>
            <a:ext cx="10345966" cy="586261"/>
          </a:xfrm>
        </p:spPr>
        <p:txBody>
          <a:bodyPr/>
          <a:lstStyle/>
          <a:p>
            <a:r>
              <a:rPr lang="en-GB" dirty="0"/>
              <a:t>Shor Code: Syndrome Table &amp; Degenerate Errors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DC2E1D-E57C-42EE-3DAE-A2A9F3D07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367" y="1570993"/>
            <a:ext cx="5219700" cy="25292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Picture Placeholder 3">
                <a:extLst>
                  <a:ext uri="{FF2B5EF4-FFF2-40B4-BE49-F238E27FC236}">
                    <a16:creationId xmlns:a16="http://schemas.microsoft.com/office/drawing/2014/main" id="{E786EF3D-D70A-1E15-5D3E-118726B0390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32776" y="1551943"/>
                <a:ext cx="5457574" cy="4590624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GB" sz="1400" dirty="0">
                    <a:latin typeface="Calibri (body)"/>
                  </a:rPr>
                  <a:t>Note that some of the Z-errors share a syndrome.</a:t>
                </a:r>
                <a:br>
                  <a:rPr lang="en-GB" sz="1400" dirty="0">
                    <a:latin typeface="Calibri (body)"/>
                  </a:rPr>
                </a:br>
                <a:endParaRPr lang="en-GB" sz="1400" dirty="0">
                  <a:latin typeface="Calibri (body)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GB" sz="1400" b="1" dirty="0">
                    <a:latin typeface="Calibri (body)"/>
                  </a:rPr>
                  <a:t>Q</a:t>
                </a:r>
                <a:r>
                  <a:rPr lang="en-GB" sz="1400" dirty="0">
                    <a:latin typeface="Calibri (body)"/>
                  </a:rPr>
                  <a:t>: Does this mean the Shor code is a detection code?</a:t>
                </a:r>
              </a:p>
              <a:p>
                <a:pPr marL="0" indent="0">
                  <a:buNone/>
                </a:pPr>
                <a:r>
                  <a:rPr lang="en-GB" sz="1400" b="1" dirty="0">
                    <a:latin typeface="Calibri (body)"/>
                  </a:rPr>
                  <a:t>A</a:t>
                </a:r>
                <a:r>
                  <a:rPr lang="en-GB" sz="1400" dirty="0">
                    <a:latin typeface="Calibri (body)"/>
                  </a:rPr>
                  <a:t>: No. Consider the scenario in which the error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400">
                        <a:latin typeface="Cambria Math" panose="02040503050406030204" pitchFamily="18" charset="0"/>
                      </a:rPr>
                      <m:t>E</m:t>
                    </m:r>
                    <m:r>
                      <a:rPr lang="en-GB" sz="1400" b="0" i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sz="1400" i="1" dirty="0">
                    <a:latin typeface="Calibri (body)"/>
                  </a:rPr>
                  <a:t> </a:t>
                </a:r>
                <a:r>
                  <a:rPr lang="en-GB" sz="1400" dirty="0">
                    <a:latin typeface="Calibri (body)"/>
                  </a:rPr>
                  <a:t>occurs. This error shares syndromes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1400" i="1" dirty="0">
                    <a:latin typeface="Calibri (body)"/>
                  </a:rPr>
                  <a:t> </a:t>
                </a:r>
                <a:r>
                  <a:rPr lang="en-GB" sz="1400" dirty="0">
                    <a:latin typeface="Calibri (body)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GB" sz="1400" i="1" dirty="0">
                    <a:latin typeface="Calibri (body)"/>
                  </a:rPr>
                  <a:t>. </a:t>
                </a:r>
                <a:r>
                  <a:rPr lang="en-GB" sz="1400" dirty="0">
                    <a:latin typeface="Calibri (body)"/>
                  </a:rPr>
                  <a:t>Therefore, our decoder must choose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GB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1400" i="1" dirty="0">
                    <a:latin typeface="Calibri (body)"/>
                  </a:rPr>
                  <a:t> </a:t>
                </a:r>
                <a:r>
                  <a:rPr lang="en-GB" sz="1400" dirty="0">
                    <a:latin typeface="Calibri (body)"/>
                  </a:rPr>
                  <a:t>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GB" sz="1400" i="1" dirty="0">
                    <a:latin typeface="Calibri (body)"/>
                  </a:rPr>
                  <a:t> </a:t>
                </a:r>
                <a:r>
                  <a:rPr lang="en-GB" sz="1400" dirty="0">
                    <a:latin typeface="Calibri (body)"/>
                  </a:rPr>
                  <a:t>at random:</a:t>
                </a:r>
              </a:p>
              <a:p>
                <a:r>
                  <a:rPr lang="en-GB" sz="1400" dirty="0">
                    <a:latin typeface="Calibri (body)"/>
                  </a:rPr>
                  <a:t>If recovery </a:t>
                </a:r>
                <a14:m>
                  <m:oMath xmlns:m="http://schemas.openxmlformats.org/officeDocument/2006/math"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sz="1400" dirty="0">
                    <a:latin typeface="Calibri (body)"/>
                  </a:rPr>
                  <a:t>, then </a:t>
                </a:r>
                <a14:m>
                  <m:oMath xmlns:m="http://schemas.openxmlformats.org/officeDocument/2006/math"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𝑅𝐸</m:t>
                    </m:r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𝒮</m:t>
                    </m:r>
                  </m:oMath>
                </a14:m>
                <a:endParaRPr lang="en-GB" sz="1400" dirty="0">
                  <a:latin typeface="Calibri (body)"/>
                </a:endParaRPr>
              </a:p>
              <a:p>
                <a:r>
                  <a:rPr lang="en-GB" sz="1400" dirty="0">
                    <a:latin typeface="Calibri (body)"/>
                  </a:rPr>
                  <a:t>If recovery </a:t>
                </a:r>
                <a14:m>
                  <m:oMath xmlns:m="http://schemas.openxmlformats.org/officeDocument/2006/math"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1400" dirty="0">
                    <a:latin typeface="Calibri (body)"/>
                  </a:rPr>
                  <a:t>, then </a:t>
                </a:r>
                <a14:m>
                  <m:oMath xmlns:m="http://schemas.openxmlformats.org/officeDocument/2006/math"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𝑅𝐸</m:t>
                    </m:r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GB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𝒮</m:t>
                    </m:r>
                  </m:oMath>
                </a14:m>
                <a:endParaRPr lang="en-GB" sz="1400" dirty="0">
                  <a:latin typeface="Calibri (body)"/>
                </a:endParaRPr>
              </a:p>
              <a:p>
                <a:r>
                  <a:rPr lang="en-GB" sz="1400" dirty="0">
                    <a:latin typeface="Calibri (body)"/>
                  </a:rPr>
                  <a:t>If recovery </a:t>
                </a:r>
                <a14:m>
                  <m:oMath xmlns:m="http://schemas.openxmlformats.org/officeDocument/2006/math"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GB" sz="1400" dirty="0">
                    <a:latin typeface="Calibri (body)"/>
                  </a:rPr>
                  <a:t>, then </a:t>
                </a:r>
                <a14:m>
                  <m:oMath xmlns:m="http://schemas.openxmlformats.org/officeDocument/2006/math"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𝑅𝐸</m:t>
                    </m:r>
                    <m:r>
                      <a:rPr lang="en-GB" sz="1400" b="0" i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1400" b="0" i="0" smtClean="0">
                            <a:latin typeface="Cambria Math" panose="02040503050406030204" pitchFamily="18" charset="0"/>
                          </a:rPr>
                          <m:t>Z</m:t>
                        </m:r>
                      </m:e>
                      <m:sub>
                        <m:r>
                          <a:rPr lang="en-GB" sz="1400" b="0" i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GB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1400" b="0" i="0" smtClean="0">
                            <a:latin typeface="Cambria Math" panose="02040503050406030204" pitchFamily="18" charset="0"/>
                          </a:rPr>
                          <m:t>Z</m:t>
                        </m:r>
                      </m:e>
                      <m:sub>
                        <m:r>
                          <a:rPr lang="en-GB" sz="1400" b="0" i="0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𝒮</m:t>
                    </m:r>
                  </m:oMath>
                </a14:m>
                <a:endParaRPr lang="en-GB" sz="1400" dirty="0">
                  <a:latin typeface="Calibri (body)"/>
                </a:endParaRPr>
              </a:p>
              <a:p>
                <a:endParaRPr lang="en-GB" sz="1400" dirty="0">
                  <a:latin typeface="Calibri (body)"/>
                </a:endParaRPr>
              </a:p>
              <a:p>
                <a:pPr marL="0" indent="0">
                  <a:buNone/>
                </a:pPr>
                <a:r>
                  <a:rPr lang="en-GB" sz="1400" dirty="0">
                    <a:latin typeface="Calibri (body)"/>
                  </a:rPr>
                  <a:t>In all three scenarios, the residual error </a:t>
                </a:r>
                <a14:m>
                  <m:oMath xmlns:m="http://schemas.openxmlformats.org/officeDocument/2006/math"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𝑅𝐸</m:t>
                    </m:r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𝒮</m:t>
                    </m:r>
                  </m:oMath>
                </a14:m>
                <a:r>
                  <a:rPr lang="en-GB" sz="1400" dirty="0">
                    <a:latin typeface="Calibri (body)"/>
                  </a:rPr>
                  <a:t>. Therefore, it doesn’t matter which correction we choose and the Shor code is still a correction code.</a:t>
                </a:r>
                <a:br>
                  <a:rPr lang="en-GB" sz="1400" dirty="0">
                    <a:latin typeface="Calibri (body)"/>
                  </a:rPr>
                </a:br>
                <a:br>
                  <a:rPr lang="en-GB" sz="1400" dirty="0">
                    <a:latin typeface="Calibri (body)"/>
                  </a:rPr>
                </a:br>
                <a:r>
                  <a:rPr lang="en-GB" sz="1400" dirty="0">
                    <a:latin typeface="Calibri (body)"/>
                  </a:rPr>
                  <a:t>Errors of the same Hamming weight that share syndromes are called </a:t>
                </a:r>
                <a:r>
                  <a:rPr lang="en-GB" sz="1400" b="1" dirty="0">
                    <a:latin typeface="Calibri (body)"/>
                  </a:rPr>
                  <a:t>degenerate errors</a:t>
                </a:r>
                <a:r>
                  <a:rPr lang="en-GB" sz="1400" dirty="0">
                    <a:latin typeface="Calibri (body)"/>
                  </a:rPr>
                  <a:t>. </a:t>
                </a:r>
              </a:p>
              <a:p>
                <a:pPr marL="0" indent="0">
                  <a:buNone/>
                </a:pPr>
                <a:r>
                  <a:rPr lang="en-GB" sz="1400" b="1" dirty="0">
                    <a:latin typeface="Calibri (body)"/>
                  </a:rPr>
                  <a:t>Unique syndromes are a sufficient condition for a code to be correcting, but not necessary.</a:t>
                </a:r>
              </a:p>
              <a:p>
                <a:pPr marL="0" indent="0">
                  <a:buNone/>
                </a:pPr>
                <a:r>
                  <a:rPr lang="en-GB" sz="1200" dirty="0">
                    <a:latin typeface="Calibri (body)"/>
                  </a:rPr>
                  <a:t> </a:t>
                </a:r>
              </a:p>
              <a:p>
                <a:pPr marL="0" indent="0">
                  <a:buNone/>
                </a:pPr>
                <a:endParaRPr lang="en-GB" sz="1200" dirty="0">
                  <a:latin typeface="Calibri (body)"/>
                </a:endParaRPr>
              </a:p>
              <a:p>
                <a:pPr marL="0" indent="0">
                  <a:buNone/>
                </a:pPr>
                <a:endParaRPr lang="en-GB" sz="1200" dirty="0">
                  <a:latin typeface="Calibri (body)"/>
                </a:endParaRPr>
              </a:p>
              <a:p>
                <a:pPr marL="0" indent="0">
                  <a:buNone/>
                </a:pPr>
                <a:endParaRPr lang="en-GB" sz="1200" dirty="0">
                  <a:latin typeface="Calibri (body)"/>
                </a:endParaRPr>
              </a:p>
              <a:p>
                <a:pPr marL="0" indent="0">
                  <a:buNone/>
                </a:pPr>
                <a:endParaRPr lang="en-GB" sz="1200" dirty="0">
                  <a:latin typeface="Calibri (body)"/>
                </a:endParaRPr>
              </a:p>
            </p:txBody>
          </p:sp>
        </mc:Choice>
        <mc:Fallback xmlns="">
          <p:sp>
            <p:nvSpPr>
              <p:cNvPr id="12" name="Picture Placeholder 3">
                <a:extLst>
                  <a:ext uri="{FF2B5EF4-FFF2-40B4-BE49-F238E27FC236}">
                    <a16:creationId xmlns:a16="http://schemas.microsoft.com/office/drawing/2014/main" id="{E786EF3D-D70A-1E15-5D3E-118726B039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2776" y="1551943"/>
                <a:ext cx="5457574" cy="4590624"/>
              </a:xfrm>
              <a:prstGeom prst="rect">
                <a:avLst/>
              </a:prstGeom>
              <a:blipFill>
                <a:blip r:embed="rId3"/>
                <a:stretch>
                  <a:fillRect l="-335" t="-664" r="-893" b="-79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A2F6C2CB-BDB8-35CC-798F-37170632613A}"/>
              </a:ext>
            </a:extLst>
          </p:cNvPr>
          <p:cNvSpPr txBox="1"/>
          <p:nvPr/>
        </p:nvSpPr>
        <p:spPr>
          <a:xfrm>
            <a:off x="1814939" y="4255134"/>
            <a:ext cx="25450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Shor Code stabiliser generators:</a:t>
            </a:r>
          </a:p>
          <a:p>
            <a:endParaRPr lang="en-GB" sz="1400" b="1" dirty="0"/>
          </a:p>
          <a:p>
            <a:br>
              <a:rPr lang="en-GB" sz="1400" dirty="0"/>
            </a:br>
            <a:endParaRPr lang="en-GB" sz="1400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60C7164-E6F9-B04B-F53F-1FCCAC2E03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86956" y="4806747"/>
            <a:ext cx="2847975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2979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D34C985-4151-B707-9564-70C3218BA0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The Error Correction Cycle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DFD6F5-887F-6CD4-BED7-83468526C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776" y="1680577"/>
            <a:ext cx="5189304" cy="17484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Picture Placeholder 3">
                <a:extLst>
                  <a:ext uri="{FF2B5EF4-FFF2-40B4-BE49-F238E27FC236}">
                    <a16:creationId xmlns:a16="http://schemas.microsoft.com/office/drawing/2014/main" id="{004B5971-7DE5-BC5F-8C6C-4772AE20B47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4576" y="3706227"/>
                <a:ext cx="5470274" cy="2916823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GB" sz="1800" b="1" dirty="0">
                    <a:latin typeface="Calibri (body)"/>
                  </a:rPr>
                  <a:t>The error correction cycle</a:t>
                </a:r>
                <a:endParaRPr lang="en-GB" sz="1800" dirty="0">
                  <a:latin typeface="Calibri (body)"/>
                </a:endParaRPr>
              </a:p>
              <a:p>
                <a:pPr>
                  <a:buFont typeface="+mj-lt"/>
                  <a:buAutoNum type="arabicPeriod"/>
                </a:pPr>
                <a:r>
                  <a:rPr lang="en-GB" sz="1800" dirty="0">
                    <a:latin typeface="Calibri (body)"/>
                  </a:rPr>
                  <a:t>Encoder: creates the logical state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GB" sz="1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800" b="0" i="1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</m:d>
                      </m:e>
                      <m:sub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endParaRPr lang="en-GB" sz="1800" b="1" dirty="0">
                  <a:latin typeface="Calibri (body)"/>
                </a:endParaRPr>
              </a:p>
              <a:p>
                <a:pPr>
                  <a:buFont typeface="+mj-lt"/>
                  <a:buAutoNum type="arabicPeriod"/>
                </a:pPr>
                <a:r>
                  <a:rPr lang="en-GB" sz="1800" dirty="0">
                    <a:latin typeface="Calibri (body)"/>
                  </a:rPr>
                  <a:t>Stabiliser measurements:  error detected by measuring stabiliser generators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GB" sz="1800" dirty="0">
                    <a:latin typeface="Calibri (body)"/>
                  </a:rPr>
                  <a:t> yielding a binary syndrome </a:t>
                </a:r>
                <a14:m>
                  <m:oMath xmlns:m="http://schemas.openxmlformats.org/officeDocument/2006/math"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GB" sz="1800" dirty="0">
                    <a:latin typeface="Calibri (body)"/>
                  </a:rPr>
                  <a:t>.</a:t>
                </a:r>
              </a:p>
              <a:p>
                <a:pPr>
                  <a:buFont typeface="+mj-lt"/>
                  <a:buAutoNum type="arabicPeriod"/>
                </a:pPr>
                <a:r>
                  <a:rPr lang="en-GB" sz="1800" dirty="0">
                    <a:latin typeface="Calibri (body)"/>
                  </a:rPr>
                  <a:t>A decoding algorithm (run a classical co-processor) interprets the syndrome and suggests a recovery operation </a:t>
                </a:r>
                <a14:m>
                  <m:oMath xmlns:m="http://schemas.openxmlformats.org/officeDocument/2006/math"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ℛ</m:t>
                    </m:r>
                  </m:oMath>
                </a14:m>
                <a:r>
                  <a:rPr lang="en-GB" sz="1800" dirty="0">
                    <a:latin typeface="Calibri (body)"/>
                  </a:rPr>
                  <a:t>.</a:t>
                </a:r>
              </a:p>
              <a:p>
                <a:pPr>
                  <a:buFont typeface="+mj-lt"/>
                  <a:buAutoNum type="arabicPeriod"/>
                </a:pPr>
                <a:r>
                  <a:rPr lang="en-GB" sz="1800" dirty="0">
                    <a:latin typeface="Calibri (body)"/>
                  </a:rPr>
                  <a:t>The recovery operation is applied to the register.</a:t>
                </a:r>
              </a:p>
              <a:p>
                <a:pPr>
                  <a:buFont typeface="+mj-lt"/>
                  <a:buAutoNum type="arabicPeriod"/>
                </a:pPr>
                <a:endParaRPr lang="en-GB" sz="1400" dirty="0">
                  <a:latin typeface="Calibri (body)"/>
                </a:endParaRPr>
              </a:p>
              <a:p>
                <a:pPr marL="0" indent="0">
                  <a:buNone/>
                </a:pPr>
                <a:endParaRPr lang="en-GB" sz="1400" dirty="0">
                  <a:latin typeface="Calibri (body)"/>
                </a:endParaRPr>
              </a:p>
              <a:p>
                <a:pPr marL="0" indent="0">
                  <a:buNone/>
                </a:pPr>
                <a:endParaRPr lang="en-GB" sz="1400" dirty="0">
                  <a:latin typeface="Calibri (body)"/>
                </a:endParaRPr>
              </a:p>
              <a:p>
                <a:pPr marL="0" indent="0">
                  <a:buNone/>
                </a:pPr>
                <a:endParaRPr lang="en-GB" sz="1400" dirty="0">
                  <a:latin typeface="Calibri (body)"/>
                </a:endParaRPr>
              </a:p>
              <a:p>
                <a:pPr marL="0" indent="0">
                  <a:buNone/>
                </a:pPr>
                <a:endParaRPr lang="en-GB" sz="1400" dirty="0">
                  <a:latin typeface="Calibri (body)"/>
                </a:endParaRPr>
              </a:p>
            </p:txBody>
          </p:sp>
        </mc:Choice>
        <mc:Fallback xmlns="">
          <p:sp>
            <p:nvSpPr>
              <p:cNvPr id="9" name="Picture Placeholder 3">
                <a:extLst>
                  <a:ext uri="{FF2B5EF4-FFF2-40B4-BE49-F238E27FC236}">
                    <a16:creationId xmlns:a16="http://schemas.microsoft.com/office/drawing/2014/main" id="{004B5971-7DE5-BC5F-8C6C-4772AE20B4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576" y="3706227"/>
                <a:ext cx="5470274" cy="2916823"/>
              </a:xfrm>
              <a:prstGeom prst="rect">
                <a:avLst/>
              </a:prstGeom>
              <a:blipFill>
                <a:blip r:embed="rId3"/>
                <a:stretch>
                  <a:fillRect l="-1003" t="-2092" b="-20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F1C3EC0-6723-C831-E927-12C08B7E945C}"/>
                  </a:ext>
                </a:extLst>
              </p:cNvPr>
              <p:cNvSpPr txBox="1"/>
              <p:nvPr/>
            </p:nvSpPr>
            <p:spPr>
              <a:xfrm>
                <a:off x="6242050" y="1672054"/>
                <a:ext cx="5189304" cy="39703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:r>
                  <a:rPr lang="en-GB" sz="1800" b="1" dirty="0">
                    <a:latin typeface="Calibri (body)"/>
                  </a:rPr>
                  <a:t>Determining QEC success</a:t>
                </a:r>
              </a:p>
              <a:p>
                <a:pPr marL="0" indent="0">
                  <a:buNone/>
                </a:pPr>
                <a:endParaRPr lang="en-GB" sz="1800" dirty="0">
                  <a:latin typeface="Calibri (body)"/>
                </a:endParaRPr>
              </a:p>
              <a:p>
                <a:pPr marL="0" indent="0">
                  <a:buNone/>
                </a:pPr>
                <a:r>
                  <a:rPr lang="en-GB" sz="1800" dirty="0">
                    <a:latin typeface="Calibri (body)"/>
                  </a:rPr>
                  <a:t>At the end of the cycle, we are left with the state </a:t>
                </a:r>
                <a14:m>
                  <m:oMath xmlns:m="http://schemas.openxmlformats.org/officeDocument/2006/math"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ℛ</m:t>
                    </m:r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𝐸</m:t>
                    </m:r>
                    <m:sSub>
                      <m:sSubPr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GB" sz="1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800" b="0" i="1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</m:d>
                      </m:e>
                      <m:sub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GB" sz="1800" dirty="0">
                    <a:latin typeface="Calibri (body)"/>
                  </a:rPr>
                  <a:t>. We refer to </a:t>
                </a:r>
                <a14:m>
                  <m:oMath xmlns:m="http://schemas.openxmlformats.org/officeDocument/2006/math"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ℛ</m:t>
                    </m:r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GB" sz="1800" dirty="0">
                    <a:latin typeface="Calibri (body)"/>
                  </a:rPr>
                  <a:t> as the residual error.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1800" dirty="0">
                  <a:latin typeface="Calibri (body)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800" b="1" dirty="0">
                    <a:latin typeface="Calibri (body)"/>
                  </a:rPr>
                  <a:t>Successful QEC</a:t>
                </a:r>
                <a:r>
                  <a:rPr lang="en-GB" sz="1800" dirty="0">
                    <a:latin typeface="Calibri (body)"/>
                  </a:rPr>
                  <a:t>: If </a:t>
                </a:r>
                <a14:m>
                  <m:oMath xmlns:m="http://schemas.openxmlformats.org/officeDocument/2006/math"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ℛ</m:t>
                    </m:r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𝒮</m:t>
                    </m:r>
                  </m:oMath>
                </a14:m>
                <a:r>
                  <a:rPr lang="en-GB" sz="1800" dirty="0">
                    <a:latin typeface="Calibri (body)"/>
                  </a:rPr>
                  <a:t> then the QEC cycle has been successful</a:t>
                </a:r>
                <a:r>
                  <a:rPr lang="en-GB" dirty="0">
                    <a:latin typeface="Calibri (body)"/>
                  </a:rPr>
                  <a:t> as the residual is equal to a stabiliser: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b="0" i="1" dirty="0">
                  <a:latin typeface="Calibri (body)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ℛ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𝐸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</m:d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(+1)</m:t>
                        </m:r>
                        <m:d>
                          <m:dPr>
                            <m:begChr m:val="|"/>
                            <m:endChr m:val="⟩"/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</m:d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GB" sz="1800" dirty="0">
                    <a:latin typeface="Calibri (body)"/>
                  </a:rPr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1800" dirty="0">
                  <a:latin typeface="Calibri (body)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800" b="1" dirty="0">
                    <a:latin typeface="Calibri (body)"/>
                  </a:rPr>
                  <a:t>Unsuccessful </a:t>
                </a:r>
                <a:r>
                  <a:rPr lang="en-GB" b="1" dirty="0">
                    <a:latin typeface="Calibri (body)"/>
                  </a:rPr>
                  <a:t>QEC</a:t>
                </a:r>
                <a:r>
                  <a:rPr lang="en-GB" dirty="0">
                    <a:latin typeface="Calibri (body)"/>
                  </a:rPr>
                  <a:t>: </a:t>
                </a:r>
                <a:r>
                  <a:rPr lang="en-GB" sz="1800" dirty="0">
                    <a:latin typeface="Calibri (body)"/>
                  </a:rPr>
                  <a:t>If </a:t>
                </a:r>
                <a14:m>
                  <m:oMath xmlns:m="http://schemas.openxmlformats.org/officeDocument/2006/math"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ℛ</m:t>
                    </m:r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ℒ</m:t>
                    </m:r>
                  </m:oMath>
                </a14:m>
                <a:r>
                  <a:rPr lang="en-GB" sz="1800" dirty="0">
                    <a:latin typeface="Calibri (body)"/>
                  </a:rPr>
                  <a:t> then the encoded information is modified and the QEC procedure has failed.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F1C3EC0-6723-C831-E927-12C08B7E94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2050" y="1672054"/>
                <a:ext cx="5189304" cy="3970318"/>
              </a:xfrm>
              <a:prstGeom prst="rect">
                <a:avLst/>
              </a:prstGeom>
              <a:blipFill>
                <a:blip r:embed="rId4"/>
                <a:stretch>
                  <a:fillRect l="-1058" t="-767" b="-138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2234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8820A3F-A02B-4598-FEC1-E798BADA9E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Encoding circuits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Picture Placeholder 3">
                <a:extLst>
                  <a:ext uri="{FF2B5EF4-FFF2-40B4-BE49-F238E27FC236}">
                    <a16:creationId xmlns:a16="http://schemas.microsoft.com/office/drawing/2014/main" id="{390F0552-0B27-3E2B-53EB-0AA0A131B08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4366" y="1718677"/>
                <a:ext cx="6629101" cy="4040773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GB" sz="1600" dirty="0">
                    <a:latin typeface="Calibri (body)"/>
                  </a:rPr>
                  <a:t>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GB" sz="1600" dirty="0">
                    <a:latin typeface="Calibri (body)"/>
                  </a:rPr>
                  <a:t>codeword for any [[</a:t>
                </a:r>
                <a:r>
                  <a:rPr lang="en-GB" sz="1600" dirty="0" err="1">
                    <a:latin typeface="Calibri (body)"/>
                  </a:rPr>
                  <a:t>n,k,d</a:t>
                </a:r>
                <a:r>
                  <a:rPr lang="en-GB" sz="1600" dirty="0">
                    <a:latin typeface="Calibri (body)"/>
                  </a:rPr>
                  <a:t>]] stabiliser code can be obtained via a projection onto the 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en-GB" sz="1600" dirty="0">
                    <a:latin typeface="Calibri (body)"/>
                  </a:rPr>
                  <a:t> eigenspace of all of the stabilisers generators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GB" sz="1600" dirty="0">
                    <a:latin typeface="Calibri (body)"/>
                  </a:rPr>
                  <a:t>:</a:t>
                </a:r>
              </a:p>
              <a:p>
                <a:pPr marL="0" indent="0">
                  <a:buNone/>
                </a:pPr>
                <a:endParaRPr lang="en-GB" sz="1600" dirty="0">
                  <a:latin typeface="Calibri (body)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  <m:sub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∏"/>
                          <m:supHide m:val="on"/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7"/>
                                </m:rP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m:rPr>
                                  <m:brk m:alnAt="7"/>
                                </m:rP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∈⟨</m:t>
                          </m:r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⟩</m:t>
                          </m:r>
                        </m:sub>
                        <m:sup/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GB" sz="1600" b="0" i="0" smtClean="0">
                          <a:latin typeface="Cambria Math" panose="02040503050406030204" pitchFamily="18" charset="0"/>
                        </a:rPr>
                        <m:t>|</m:t>
                      </m:r>
                      <m:sSup>
                        <m:sSup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600" b="0" i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⊗</m:t>
                          </m:r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GB" sz="1600" dirty="0">
                  <a:latin typeface="Calibri (body)"/>
                </a:endParaRPr>
              </a:p>
              <a:p>
                <a:pPr marL="0" indent="0">
                  <a:buNone/>
                </a:pPr>
                <a:endParaRPr lang="en-GB" sz="1600" dirty="0">
                  <a:latin typeface="Calibri (body)"/>
                </a:endParaRPr>
              </a:p>
              <a:p>
                <a:pPr marL="0" indent="0">
                  <a:buNone/>
                </a:pPr>
                <a:r>
                  <a:rPr lang="en-GB" sz="1600" dirty="0">
                    <a:latin typeface="Calibri (body)"/>
                  </a:rPr>
                  <a:t>where the </a:t>
                </a:r>
                <a14:m>
                  <m:oMath xmlns:m="http://schemas.openxmlformats.org/officeDocument/2006/math">
                    <m:r>
                      <a:rPr lang="en-GB" sz="1600" i="1" dirty="0" smtClean="0">
                        <a:latin typeface="Cambria Math" panose="02040503050406030204" pitchFamily="18" charset="0"/>
                      </a:rPr>
                      <m:t>1/</m:t>
                    </m:r>
                    <m:r>
                      <a:rPr lang="en-GB" sz="1600" i="1" dirty="0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GB" sz="1600" dirty="0">
                    <a:latin typeface="Calibri (body)"/>
                  </a:rPr>
                  <a:t> term is a factor that ensures normalisation.</a:t>
                </a:r>
              </a:p>
              <a:p>
                <a:pPr marL="0" indent="0">
                  <a:buNone/>
                </a:pPr>
                <a:endParaRPr lang="en-GB" sz="1600" dirty="0">
                  <a:latin typeface="Calibri (body)"/>
                </a:endParaRPr>
              </a:p>
              <a:p>
                <a:r>
                  <a:rPr lang="en-GB" sz="1600" dirty="0">
                    <a:latin typeface="Calibri (body)"/>
                  </a:rPr>
                  <a:t>This operator is non-unitary.</a:t>
                </a:r>
              </a:p>
              <a:p>
                <a:r>
                  <a:rPr lang="en-GB" sz="1600" dirty="0">
                    <a:latin typeface="Calibri (body)"/>
                  </a:rPr>
                  <a:t>However, it can be prepared by measuring all of the stabilisers on the blank 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|</m:t>
                    </m:r>
                    <m:sSup>
                      <m:sSup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⊗</m:t>
                        </m:r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r>
                  <a:rPr lang="en-GB" sz="1600" dirty="0">
                    <a:latin typeface="Calibri (body)"/>
                  </a:rPr>
                  <a:t> state. </a:t>
                </a:r>
              </a:p>
            </p:txBody>
          </p:sp>
        </mc:Choice>
        <mc:Fallback xmlns="">
          <p:sp>
            <p:nvSpPr>
              <p:cNvPr id="8" name="Picture Placeholder 3">
                <a:extLst>
                  <a:ext uri="{FF2B5EF4-FFF2-40B4-BE49-F238E27FC236}">
                    <a16:creationId xmlns:a16="http://schemas.microsoft.com/office/drawing/2014/main" id="{390F0552-0B27-3E2B-53EB-0AA0A131B0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366" y="1718677"/>
                <a:ext cx="6629101" cy="4040773"/>
              </a:xfrm>
              <a:prstGeom prst="rect">
                <a:avLst/>
              </a:prstGeom>
              <a:blipFill>
                <a:blip r:embed="rId2"/>
                <a:stretch>
                  <a:fillRect l="-552" t="-2112" r="-82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47275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2287FCA-8C44-5209-9777-732E7935D2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[[4,2,2]] Code Encoding Circuit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Picture Placeholder 3">
                <a:extLst>
                  <a:ext uri="{FF2B5EF4-FFF2-40B4-BE49-F238E27FC236}">
                    <a16:creationId xmlns:a16="http://schemas.microsoft.com/office/drawing/2014/main" id="{756A64E9-5BDE-C879-85F7-9C5B8558BCA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4366" y="1718677"/>
                <a:ext cx="5547484" cy="4294773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GB" sz="1600" dirty="0">
                    <a:latin typeface="Calibri (body)"/>
                  </a:rPr>
                  <a:t>Immediately before the measurement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sz="1600" dirty="0">
                    <a:latin typeface="Calibri (body)"/>
                  </a:rPr>
                  <a:t>, the system is in the state:</a:t>
                </a:r>
              </a:p>
              <a:p>
                <a:pPr marL="0" indent="0">
                  <a:buNone/>
                </a:pPr>
                <a:endParaRPr lang="en-GB" sz="1600" dirty="0">
                  <a:latin typeface="Calibri (body)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sSub>
                            <m:sSubPr>
                              <m:ctrlP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e>
                      </m:d>
                      <m:d>
                        <m:dPr>
                          <m:begChr m:val="|"/>
                          <m:endChr m:val="⟩"/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0000</m:t>
                          </m:r>
                        </m:e>
                      </m:d>
                      <m:sSub>
                        <m:sSub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e>
                      </m:d>
                      <m:d>
                        <m:dPr>
                          <m:begChr m:val="|"/>
                          <m:endChr m:val="⟩"/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0000</m:t>
                          </m:r>
                        </m:e>
                      </m:d>
                      <m:sSub>
                        <m:sSub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GB" sz="1600" dirty="0">
                  <a:latin typeface="Calibri (body)"/>
                </a:endParaRPr>
              </a:p>
              <a:p>
                <a:pPr marL="0" indent="0" algn="ctr">
                  <a:buNone/>
                </a:pPr>
                <a:endParaRPr lang="en-GB" sz="1600" dirty="0">
                  <a:latin typeface="Calibri (body)"/>
                </a:endParaRPr>
              </a:p>
              <a:p>
                <a:r>
                  <a:rPr lang="en-GB" sz="1600" dirty="0">
                    <a:latin typeface="Calibri (body)"/>
                  </a:rPr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sz="1600" dirty="0">
                    <a:latin typeface="Calibri (body)"/>
                  </a:rPr>
                  <a:t>is measured as `0’, then we have projected onto the +1 eigenspace.</a:t>
                </a:r>
              </a:p>
              <a:p>
                <a:r>
                  <a:rPr lang="en-GB" sz="1600" dirty="0">
                    <a:latin typeface="Calibri (body)"/>
                  </a:rPr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1600" dirty="0">
                    <a:latin typeface="Calibri (body)"/>
                  </a:rPr>
                  <a:t> is measured as `1’ then we are in the 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(−1)</m:t>
                    </m:r>
                  </m:oMath>
                </a14:m>
                <a:r>
                  <a:rPr lang="en-GB" sz="1600" dirty="0">
                    <a:latin typeface="Calibri (body)"/>
                  </a:rPr>
                  <a:t> eigenspace. We can rotate into the correct subspace by applying any operator to the register that anti-commutes with 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𝑋𝑋𝑋𝑋</m:t>
                    </m:r>
                  </m:oMath>
                </a14:m>
                <a:r>
                  <a:rPr lang="en-GB" sz="1600" dirty="0">
                    <a:latin typeface="Calibri (body)"/>
                  </a:rPr>
                  <a:t>.</a:t>
                </a:r>
              </a:p>
              <a:p>
                <a:pPr marL="0" indent="0">
                  <a:buNone/>
                </a:pPr>
                <a:endParaRPr lang="en-GB" sz="1600" dirty="0">
                  <a:latin typeface="Calibri (body)"/>
                </a:endParaRPr>
              </a:p>
              <a:p>
                <a:pPr marL="0" indent="0">
                  <a:buNone/>
                </a:pPr>
                <a:r>
                  <a:rPr lang="en-GB" sz="1600" dirty="0">
                    <a:latin typeface="Calibri (body)"/>
                  </a:rPr>
                  <a:t>For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GB" sz="1600" dirty="0">
                    <a:latin typeface="Calibri (body)"/>
                  </a:rPr>
                  <a:t> stabiliser, no correction is necessary as it stabilises both  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|0000⟩</m:t>
                    </m:r>
                  </m:oMath>
                </a14:m>
                <a:r>
                  <a:rPr lang="en-GB" sz="1600" dirty="0">
                    <a:latin typeface="Calibri (body)"/>
                  </a:rPr>
                  <a:t> and 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|1111⟩</m:t>
                    </m:r>
                  </m:oMath>
                </a14:m>
                <a:r>
                  <a:rPr lang="en-GB" sz="1600" dirty="0">
                    <a:latin typeface="Calibri (body)"/>
                  </a:rPr>
                  <a:t>.</a:t>
                </a:r>
              </a:p>
            </p:txBody>
          </p:sp>
        </mc:Choice>
        <mc:Fallback xmlns="">
          <p:sp>
            <p:nvSpPr>
              <p:cNvPr id="10" name="Picture Placeholder 3">
                <a:extLst>
                  <a:ext uri="{FF2B5EF4-FFF2-40B4-BE49-F238E27FC236}">
                    <a16:creationId xmlns:a16="http://schemas.microsoft.com/office/drawing/2014/main" id="{756A64E9-5BDE-C879-85F7-9C5B8558BC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366" y="1718677"/>
                <a:ext cx="5547484" cy="4294773"/>
              </a:xfrm>
              <a:prstGeom prst="rect">
                <a:avLst/>
              </a:prstGeom>
              <a:blipFill>
                <a:blip r:embed="rId3"/>
                <a:stretch>
                  <a:fillRect l="-659" t="-994" r="-3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242D0565-C8FC-9E9D-6DD4-A9AEDF7AD3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9117" y="1718677"/>
            <a:ext cx="5199448" cy="2013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15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7147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AD31354-37DD-D96C-B135-5F38BD43DD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Recap: Subspace Encoding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Picture Placeholder 3">
                <a:extLst>
                  <a:ext uri="{FF2B5EF4-FFF2-40B4-BE49-F238E27FC236}">
                    <a16:creationId xmlns:a16="http://schemas.microsoft.com/office/drawing/2014/main" id="{03A60505-1DA9-F5FE-69E0-0FB514564F0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1553" y="1766376"/>
                <a:ext cx="4576618" cy="4804833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GB" sz="1600" dirty="0"/>
                  <a:t>If the logical state is un-errored, it in the </a:t>
                </a:r>
                <a:r>
                  <a:rPr lang="en-GB" sz="1600" dirty="0" err="1"/>
                  <a:t>codespace</a:t>
                </a:r>
                <a:r>
                  <a:rPr lang="en-GB" sz="1600" dirty="0"/>
                  <a:t> </a:t>
                </a:r>
              </a:p>
              <a:p>
                <a:pPr marL="0" indent="0">
                  <a:buNone/>
                </a:pPr>
                <a:endParaRPr lang="en-GB" sz="16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  <m:sub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𝛼</m:t>
                          </m:r>
                          <m:d>
                            <m:dPr>
                              <m:begChr m:val="|"/>
                              <m:endChr m:val="⟩"/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𝛽</m:t>
                          </m:r>
                          <m:d>
                            <m:dPr>
                              <m:begChr m:val="|"/>
                              <m:endChr m:val="⟩"/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</m:d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𝒞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⊂</m:t>
                      </m:r>
                      <m:sSub>
                        <m:sSub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ℋ</m:t>
                          </m:r>
                        </m:e>
                        <m:sub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GB" sz="1600" dirty="0"/>
              </a:p>
              <a:p>
                <a:pPr marL="0" indent="0">
                  <a:buNone/>
                </a:pPr>
                <a:endParaRPr lang="en-GB" sz="1600" dirty="0"/>
              </a:p>
              <a:p>
                <a:pPr marL="0" indent="0">
                  <a:buNone/>
                </a:pPr>
                <a:r>
                  <a:rPr lang="en-GB" sz="1600" dirty="0"/>
                  <a:t>If it is subject to a single-qubit Pauli-X error, the state is rotated into the error space. E.g., </a:t>
                </a:r>
              </a:p>
              <a:p>
                <a:pPr marL="0" indent="0">
                  <a:buNone/>
                </a:pPr>
                <a:endParaRPr lang="en-GB" sz="16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  <m:sub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GB" sz="16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𝛼</m:t>
                          </m:r>
                          <m:d>
                            <m:dPr>
                              <m:begChr m:val="|"/>
                              <m:endChr m:val="⟩"/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𝛽</m:t>
                          </m:r>
                          <m:d>
                            <m:dPr>
                              <m:begChr m:val="|"/>
                              <m:endChr m:val="⟩"/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</m:d>
                      <m:r>
                        <a:rPr lang="en-GB" sz="1600" i="1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ℰ</m:t>
                      </m:r>
                      <m:r>
                        <a:rPr lang="en-GB" sz="1600" i="1">
                          <a:latin typeface="Cambria Math" panose="02040503050406030204" pitchFamily="18" charset="0"/>
                        </a:rPr>
                        <m:t>⊂</m:t>
                      </m:r>
                      <m:sSub>
                        <m:sSub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ℋ</m:t>
                          </m:r>
                        </m:e>
                        <m:sub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GB" sz="1600" dirty="0"/>
              </a:p>
              <a:p>
                <a:pPr marL="0" indent="0">
                  <a:buNone/>
                </a:pPr>
                <a:endParaRPr lang="en-GB" sz="1600" dirty="0"/>
              </a:p>
              <a:p>
                <a:pPr marL="0" indent="0">
                  <a:buNone/>
                </a:pPr>
                <a:r>
                  <a:rPr lang="en-GB" sz="1600" dirty="0"/>
                  <a:t>We can detect the occurrence of a single-qubit X-error by performing a measurement to determine which subspace the logical qubit is in.</a:t>
                </a:r>
                <a:endParaRPr lang="en-GB" sz="1600" b="0" dirty="0"/>
              </a:p>
              <a:p>
                <a:pPr marL="0" indent="0">
                  <a:buNone/>
                </a:pPr>
                <a:endParaRPr lang="en-GB" sz="1200" dirty="0"/>
              </a:p>
              <a:p>
                <a:pPr marL="0" indent="0">
                  <a:buNone/>
                </a:pPr>
                <a:endParaRPr lang="en-GB" sz="1200" b="1" dirty="0"/>
              </a:p>
            </p:txBody>
          </p:sp>
        </mc:Choice>
        <mc:Fallback xmlns="">
          <p:sp>
            <p:nvSpPr>
              <p:cNvPr id="9" name="Picture Placeholder 3">
                <a:extLst>
                  <a:ext uri="{FF2B5EF4-FFF2-40B4-BE49-F238E27FC236}">
                    <a16:creationId xmlns:a16="http://schemas.microsoft.com/office/drawing/2014/main" id="{03A60505-1DA9-F5FE-69E0-0FB514564F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553" y="1766376"/>
                <a:ext cx="4576618" cy="4804833"/>
              </a:xfrm>
              <a:prstGeom prst="rect">
                <a:avLst/>
              </a:prstGeom>
              <a:blipFill>
                <a:blip r:embed="rId3"/>
                <a:stretch>
                  <a:fillRect l="-666" t="-888" r="-79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val 7">
            <a:extLst>
              <a:ext uri="{FF2B5EF4-FFF2-40B4-BE49-F238E27FC236}">
                <a16:creationId xmlns:a16="http://schemas.microsoft.com/office/drawing/2014/main" id="{4CE6C8CD-2878-8BE1-ABAF-336AAF7F4162}"/>
              </a:ext>
            </a:extLst>
          </p:cNvPr>
          <p:cNvSpPr/>
          <p:nvPr/>
        </p:nvSpPr>
        <p:spPr>
          <a:xfrm>
            <a:off x="7139722" y="1569027"/>
            <a:ext cx="3719946" cy="371994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09DF325-4A67-AB7B-F84F-388F599819A0}"/>
              </a:ext>
            </a:extLst>
          </p:cNvPr>
          <p:cNvSpPr/>
          <p:nvPr/>
        </p:nvSpPr>
        <p:spPr>
          <a:xfrm>
            <a:off x="7874230" y="3605616"/>
            <a:ext cx="2175164" cy="1434683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D7FA9C4-2C8D-33EE-04BF-3C809214D753}"/>
              </a:ext>
            </a:extLst>
          </p:cNvPr>
          <p:cNvSpPr/>
          <p:nvPr/>
        </p:nvSpPr>
        <p:spPr>
          <a:xfrm>
            <a:off x="7807036" y="2034974"/>
            <a:ext cx="2175164" cy="1434683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331C2EF-EFF2-0A01-C445-4AC51B9079BC}"/>
                  </a:ext>
                </a:extLst>
              </p:cNvPr>
              <p:cNvSpPr txBox="1"/>
              <p:nvPr/>
            </p:nvSpPr>
            <p:spPr>
              <a:xfrm>
                <a:off x="8190633" y="2823344"/>
                <a:ext cx="62657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|00⟩</m:t>
                      </m:r>
                    </m:oMath>
                  </m:oMathPara>
                </a14:m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331C2EF-EFF2-0A01-C445-4AC51B9079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0633" y="2823344"/>
                <a:ext cx="626572" cy="369332"/>
              </a:xfrm>
              <a:prstGeom prst="rect">
                <a:avLst/>
              </a:prstGeom>
              <a:blipFill>
                <a:blip r:embed="rId4"/>
                <a:stretch>
                  <a:fillRect r="-1961" b="-131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2B5F1D8-9E4F-3EE3-8DDD-D68B286E9246}"/>
                  </a:ext>
                </a:extLst>
              </p:cNvPr>
              <p:cNvSpPr txBox="1"/>
              <p:nvPr/>
            </p:nvSpPr>
            <p:spPr>
              <a:xfrm>
                <a:off x="8928214" y="2804344"/>
                <a:ext cx="55314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|11⟩</m:t>
                      </m:r>
                    </m:oMath>
                  </m:oMathPara>
                </a14:m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2B5F1D8-9E4F-3EE3-8DDD-D68B286E92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8214" y="2804344"/>
                <a:ext cx="553143" cy="369332"/>
              </a:xfrm>
              <a:prstGeom prst="rect">
                <a:avLst/>
              </a:prstGeom>
              <a:blipFill>
                <a:blip r:embed="rId5"/>
                <a:stretch>
                  <a:fillRect l="-3333" r="-12222" b="-131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5D51F69-7C25-C31E-8225-5BB5EB2B5097}"/>
                  </a:ext>
                </a:extLst>
              </p:cNvPr>
              <p:cNvSpPr txBox="1"/>
              <p:nvPr/>
            </p:nvSpPr>
            <p:spPr>
              <a:xfrm>
                <a:off x="7873884" y="4248324"/>
                <a:ext cx="108792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|10⟩</m:t>
                      </m:r>
                    </m:oMath>
                  </m:oMathPara>
                </a14:m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5D51F69-7C25-C31E-8225-5BB5EB2B50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3884" y="4248324"/>
                <a:ext cx="1087928" cy="369332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29DBA07-1B48-3B72-E371-A116ED842F8C}"/>
                  </a:ext>
                </a:extLst>
              </p:cNvPr>
              <p:cNvSpPr txBox="1"/>
              <p:nvPr/>
            </p:nvSpPr>
            <p:spPr>
              <a:xfrm>
                <a:off x="8703207" y="4299207"/>
                <a:ext cx="108792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|01⟩</m:t>
                      </m:r>
                    </m:oMath>
                  </m:oMathPara>
                </a14:m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29DBA07-1B48-3B72-E371-A116ED842F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3207" y="4299207"/>
                <a:ext cx="1087928" cy="369332"/>
              </a:xfrm>
              <a:prstGeom prst="rect">
                <a:avLst/>
              </a:prstGeom>
              <a:blipFill>
                <a:blip r:embed="rId7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850BBD9-FBE1-6804-0CCC-9DB29DC5716A}"/>
                  </a:ext>
                </a:extLst>
              </p:cNvPr>
              <p:cNvSpPr txBox="1"/>
              <p:nvPr/>
            </p:nvSpPr>
            <p:spPr>
              <a:xfrm>
                <a:off x="8215572" y="2367927"/>
                <a:ext cx="62657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𝒞</m:t>
                      </m:r>
                      <m:r>
                        <a:rPr lang="en-GB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GB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𝑐𝑜𝑑𝑒𝑠𝑝𝑎𝑐𝑒</m:t>
                      </m:r>
                    </m:oMath>
                  </m:oMathPara>
                </a14:m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850BBD9-FBE1-6804-0CCC-9DB29DC571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5572" y="2367927"/>
                <a:ext cx="626572" cy="369332"/>
              </a:xfrm>
              <a:prstGeom prst="rect">
                <a:avLst/>
              </a:prstGeom>
              <a:blipFill>
                <a:blip r:embed="rId8"/>
                <a:stretch>
                  <a:fillRect r="-137255" b="-65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13829CA-5CCE-FCFC-969D-30F24991D811}"/>
                  </a:ext>
                </a:extLst>
              </p:cNvPr>
              <p:cNvSpPr txBox="1"/>
              <p:nvPr/>
            </p:nvSpPr>
            <p:spPr>
              <a:xfrm>
                <a:off x="8307357" y="3800347"/>
                <a:ext cx="62657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ℰ</m:t>
                      </m:r>
                      <m:r>
                        <a:rPr lang="en-GB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GB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𝑒𝑟𝑟𝑜𝑟𝑠𝑝𝑎𝑐𝑒</m:t>
                      </m:r>
                    </m:oMath>
                  </m:oMathPara>
                </a14:m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13829CA-5CCE-FCFC-969D-30F24991D8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7357" y="3800347"/>
                <a:ext cx="626572" cy="369332"/>
              </a:xfrm>
              <a:prstGeom prst="rect">
                <a:avLst/>
              </a:prstGeom>
              <a:blipFill>
                <a:blip r:embed="rId9"/>
                <a:stretch>
                  <a:fillRect r="-147573" b="-65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069188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E799C2-AE13-4DE3-9DFA-A49F0464CD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4366" y="512384"/>
            <a:ext cx="10210501" cy="586261"/>
          </a:xfrm>
        </p:spPr>
        <p:txBody>
          <a:bodyPr/>
          <a:lstStyle/>
          <a:p>
            <a:r>
              <a:rPr lang="en-GB" dirty="0"/>
              <a:t>Recap: Detecting errors via stabiliser measurement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Picture Placeholder 3">
                <a:extLst>
                  <a:ext uri="{FF2B5EF4-FFF2-40B4-BE49-F238E27FC236}">
                    <a16:creationId xmlns:a16="http://schemas.microsoft.com/office/drawing/2014/main" id="{F91E4CE3-F56E-EA6B-1534-3178678F12C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6267" y="1710267"/>
                <a:ext cx="4698700" cy="4804833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GB" sz="1200" dirty="0"/>
                  <a:t>The two-qubit code partitions the Hilbert space into a </a:t>
                </a:r>
                <a:r>
                  <a:rPr lang="en-GB" sz="1200" dirty="0" err="1"/>
                  <a:t>codespace</a:t>
                </a:r>
                <a:r>
                  <a:rPr lang="en-GB" sz="1200" dirty="0"/>
                  <a:t> and an </a:t>
                </a:r>
                <a:r>
                  <a:rPr lang="en-GB" sz="1200" dirty="0" err="1"/>
                  <a:t>errorspace</a:t>
                </a:r>
                <a:r>
                  <a:rPr lang="en-GB" sz="1200" dirty="0"/>
                  <a:t>:</a:t>
                </a:r>
              </a:p>
              <a:p>
                <a:pPr marL="0" indent="0" algn="ctr">
                  <a:buNone/>
                </a:pPr>
                <a:r>
                  <a:rPr lang="en-GB" sz="1200" b="0" dirty="0"/>
                  <a:t>The </a:t>
                </a:r>
                <a:r>
                  <a:rPr lang="en-GB" sz="1200" dirty="0"/>
                  <a:t>code-space: </a:t>
                </a:r>
                <a14:m>
                  <m:oMath xmlns:m="http://schemas.openxmlformats.org/officeDocument/2006/math">
                    <m:r>
                      <a:rPr lang="en-GB" sz="1200" b="0" i="1" smtClean="0">
                        <a:latin typeface="Cambria Math" panose="02040503050406030204" pitchFamily="18" charset="0"/>
                      </a:rPr>
                      <m:t>𝒞</m:t>
                    </m:r>
                    <m:r>
                      <a:rPr lang="en-GB" sz="1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GB" sz="1200" b="0" i="0" smtClean="0">
                        <a:latin typeface="Cambria Math" panose="02040503050406030204" pitchFamily="18" charset="0"/>
                      </a:rPr>
                      <m:t>span</m:t>
                    </m:r>
                    <m:d>
                      <m:dPr>
                        <m:endChr m:val="⟩"/>
                        <m:ctrlPr>
                          <a:rPr lang="en-GB" sz="1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GB" sz="1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200" b="0" i="0" smtClean="0">
                                <a:latin typeface="Cambria Math" panose="02040503050406030204" pitchFamily="18" charset="0"/>
                              </a:rPr>
                              <m:t>00</m:t>
                            </m:r>
                          </m:e>
                        </m:d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</m:e>
                      <m:e>
                        <m:r>
                          <a:rPr lang="en-GB" sz="1200" b="0" i="0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GB" sz="1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1200" b="0" dirty="0"/>
              </a:p>
              <a:p>
                <a:pPr marL="0" indent="0" algn="ctr">
                  <a:buNone/>
                </a:pPr>
                <a:r>
                  <a:rPr lang="en-GB" sz="1200" dirty="0"/>
                  <a:t>The error-space: </a:t>
                </a:r>
                <a14:m>
                  <m:oMath xmlns:m="http://schemas.openxmlformats.org/officeDocument/2006/math">
                    <m:r>
                      <a:rPr lang="en-GB" sz="1200" b="0" i="1" smtClean="0">
                        <a:latin typeface="Cambria Math" panose="02040503050406030204" pitchFamily="18" charset="0"/>
                      </a:rPr>
                      <m:t>ℰ</m:t>
                    </m:r>
                    <m:r>
                      <a:rPr lang="en-GB" sz="12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12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200">
                        <a:latin typeface="Cambria Math" panose="02040503050406030204" pitchFamily="18" charset="0"/>
                      </a:rPr>
                      <m:t>span</m:t>
                    </m:r>
                    <m:d>
                      <m:dPr>
                        <m:endChr m:val="⟩"/>
                        <m:ctrlPr>
                          <a:rPr lang="en-GB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GB" sz="1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20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GB" sz="1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,</m:t>
                        </m:r>
                      </m:e>
                      <m:e>
                        <m:r>
                          <a:rPr lang="en-GB" sz="1200" b="0" i="0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GB" sz="12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1200" dirty="0"/>
              </a:p>
              <a:p>
                <a:pPr marL="0" indent="0">
                  <a:buNone/>
                </a:pPr>
                <a:r>
                  <a:rPr lang="en-GB" sz="1200" dirty="0"/>
                  <a:t>We can differentiate between the </a:t>
                </a:r>
                <a:r>
                  <a:rPr lang="en-GB" sz="1200" dirty="0" err="1"/>
                  <a:t>codespace</a:t>
                </a:r>
                <a:r>
                  <a:rPr lang="en-GB" sz="1200" dirty="0"/>
                  <a:t> and the error space using a </a:t>
                </a:r>
                <a:r>
                  <a:rPr lang="en-GB" sz="1200" b="1" dirty="0"/>
                  <a:t>Hadamard test </a:t>
                </a:r>
                <a:r>
                  <a:rPr lang="en-GB" sz="1200" dirty="0"/>
                  <a:t>(recall Lecture 16). The projector onto the </a:t>
                </a:r>
                <a:r>
                  <a:rPr lang="en-GB" sz="1200" dirty="0" err="1"/>
                  <a:t>codespace</a:t>
                </a:r>
                <a:r>
                  <a:rPr lang="en-GB" sz="1200" dirty="0"/>
                  <a:t> is:</a:t>
                </a:r>
              </a:p>
              <a:p>
                <a:pPr marL="0" indent="0">
                  <a:buNone/>
                </a:pPr>
                <a:endParaRPr lang="en-GB" sz="12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1200" b="0" i="0" smtClean="0">
                              <a:latin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𝒞</m:t>
                          </m:r>
                        </m:sub>
                      </m:sSub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=|00⟩⟨00|+|11⟩⟨11|</m:t>
                      </m:r>
                    </m:oMath>
                  </m:oMathPara>
                </a14:m>
                <a:endParaRPr lang="en-GB" sz="1200" dirty="0"/>
              </a:p>
              <a:p>
                <a:pPr marL="0" indent="0">
                  <a:buNone/>
                </a:pPr>
                <a:r>
                  <a:rPr lang="en-GB" sz="1200" dirty="0"/>
                  <a:t>The projector on the </a:t>
                </a:r>
                <a:r>
                  <a:rPr lang="en-GB" sz="1200" dirty="0" err="1"/>
                  <a:t>errorspace</a:t>
                </a:r>
                <a:r>
                  <a:rPr lang="en-GB" sz="1200" dirty="0"/>
                  <a:t> is:</a:t>
                </a:r>
              </a:p>
              <a:p>
                <a:pPr marL="0" indent="0">
                  <a:buNone/>
                </a:pPr>
                <a:endParaRPr lang="en-GB" sz="12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1200" b="0" i="0" smtClean="0">
                              <a:latin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ℰ</m:t>
                          </m:r>
                        </m:sub>
                      </m:sSub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=|01⟩⟨01|+|10⟩⟨10|</m:t>
                      </m:r>
                    </m:oMath>
                  </m:oMathPara>
                </a14:m>
                <a:endParaRPr lang="en-GB" sz="1200" dirty="0"/>
              </a:p>
              <a:p>
                <a:pPr marL="0" indent="0">
                  <a:buNone/>
                </a:pPr>
                <a:r>
                  <a:rPr lang="en-GB" sz="1200" dirty="0"/>
                  <a:t>The following unitary operator has eigenvalues </a:t>
                </a:r>
                <a14:m>
                  <m:oMath xmlns:m="http://schemas.openxmlformats.org/officeDocument/2006/math">
                    <m:r>
                      <a:rPr lang="en-GB" sz="1200" b="0" i="1" smtClean="0">
                        <a:latin typeface="Cambria Math" panose="02040503050406030204" pitchFamily="18" charset="0"/>
                      </a:rPr>
                      <m:t>±1</m:t>
                    </m:r>
                  </m:oMath>
                </a14:m>
                <a:r>
                  <a:rPr lang="en-GB" sz="1200" dirty="0"/>
                  <a:t> depending upon whether it is applied to state in the </a:t>
                </a:r>
                <a:r>
                  <a:rPr lang="en-GB" sz="1200" dirty="0" err="1"/>
                  <a:t>codespace</a:t>
                </a:r>
                <a:r>
                  <a:rPr lang="en-GB" sz="1200" dirty="0"/>
                  <a:t> or the error space:</a:t>
                </a:r>
              </a:p>
              <a:p>
                <a:pPr marL="0" indent="0">
                  <a:buNone/>
                </a:pPr>
                <a:endParaRPr lang="en-GB" sz="1200" b="0" i="0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1200" b="0" i="0" smtClean="0">
                              <a:latin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1200" b="0" i="0" smtClean="0">
                              <a:latin typeface="Cambria Math" panose="02040503050406030204" pitchFamily="18" charset="0"/>
                            </a:rPr>
                            <m:t>S</m:t>
                          </m:r>
                        </m:sub>
                      </m:sSub>
                      <m:r>
                        <a:rPr lang="en-GB" sz="1200" b="0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1200" b="0" i="0" smtClean="0">
                              <a:latin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𝒞</m:t>
                          </m:r>
                        </m:sub>
                      </m:sSub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1200" b="0" i="0" smtClean="0">
                              <a:latin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ℰ</m:t>
                          </m:r>
                        </m:sub>
                      </m:sSub>
                      <m:r>
                        <a:rPr lang="en-GB" sz="1200" b="0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1200" b="0" i="0" smtClean="0">
                              <a:latin typeface="Cambria Math" panose="02040503050406030204" pitchFamily="18" charset="0"/>
                            </a:rPr>
                            <m:t>Z</m:t>
                          </m:r>
                        </m:e>
                        <m:sub>
                          <m:r>
                            <a:rPr lang="en-GB" sz="1200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sz="1200" b="0" dirty="0"/>
              </a:p>
              <a:p>
                <a:pPr marL="0" indent="0">
                  <a:buNone/>
                </a:pPr>
                <a:endParaRPr lang="en-GB" sz="1200" dirty="0"/>
              </a:p>
              <a:p>
                <a:pPr marL="0" indent="0">
                  <a:buNone/>
                </a:pPr>
                <a:r>
                  <a:rPr lang="en-GB" sz="1200" b="0" dirty="0"/>
                  <a:t>The above operator is referred to as a </a:t>
                </a:r>
                <a:r>
                  <a:rPr lang="en-GB" sz="1200" b="1" dirty="0"/>
                  <a:t>stabiliser</a:t>
                </a:r>
                <a:r>
                  <a:rPr lang="en-GB" sz="1200" dirty="0"/>
                  <a:t> as it acts as the identity on the logical state:</a:t>
                </a:r>
                <a:br>
                  <a:rPr lang="en-GB" sz="1200" dirty="0"/>
                </a:br>
                <a:endParaRPr lang="en-GB" sz="12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GB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  <m:sub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GB" sz="12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𝛼</m:t>
                          </m:r>
                          <m:d>
                            <m:dPr>
                              <m:begChr m:val="|"/>
                              <m:endChr m:val="⟩"/>
                              <m:ctrlPr>
                                <a:rPr lang="en-GB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00</m:t>
                              </m:r>
                            </m:e>
                          </m:d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𝛽</m:t>
                          </m:r>
                          <m:d>
                            <m:dPr>
                              <m:begChr m:val="|"/>
                              <m:endChr m:val="⟩"/>
                              <m:ctrlPr>
                                <a:rPr lang="en-GB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e>
                          </m:d>
                        </m:e>
                      </m:d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sSub>
                        <m:sSub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GB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  <m:sub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br>
                  <a:rPr lang="en-GB" sz="1200" dirty="0"/>
                </a:br>
                <a:endParaRPr lang="en-GB" sz="1200" b="1" dirty="0"/>
              </a:p>
            </p:txBody>
          </p:sp>
        </mc:Choice>
        <mc:Fallback xmlns="">
          <p:sp>
            <p:nvSpPr>
              <p:cNvPr id="8" name="Picture Placeholder 3">
                <a:extLst>
                  <a:ext uri="{FF2B5EF4-FFF2-40B4-BE49-F238E27FC236}">
                    <a16:creationId xmlns:a16="http://schemas.microsoft.com/office/drawing/2014/main" id="{F91E4CE3-F56E-EA6B-1534-3178678F12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267" y="1710267"/>
                <a:ext cx="4698700" cy="4804833"/>
              </a:xfrm>
              <a:prstGeom prst="rect">
                <a:avLst/>
              </a:prstGeom>
              <a:blipFill>
                <a:blip r:embed="rId2"/>
                <a:stretch>
                  <a:fillRect l="-130" t="-5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A8BF3DCA-1C90-40FB-EAB9-2FB47271BE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206" t="32754" r="8859" b="21159"/>
          <a:stretch/>
        </p:blipFill>
        <p:spPr>
          <a:xfrm>
            <a:off x="6305204" y="1404350"/>
            <a:ext cx="4118880" cy="16966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Picture Placeholder 3">
                <a:extLst>
                  <a:ext uri="{FF2B5EF4-FFF2-40B4-BE49-F238E27FC236}">
                    <a16:creationId xmlns:a16="http://schemas.microsoft.com/office/drawing/2014/main" id="{07CE0514-8F4B-3967-A6E2-84E70C4F599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92487" y="3319071"/>
                <a:ext cx="4698700" cy="4804833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GB" sz="1200" dirty="0"/>
                  <a:t>The Hadamard test operator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GB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sz="1200" dirty="0"/>
                  <a:t> has </a:t>
                </a:r>
                <a14:m>
                  <m:oMath xmlns:m="http://schemas.openxmlformats.org/officeDocument/2006/math">
                    <m:r>
                      <a:rPr lang="en-GB" sz="1200" b="0" i="1" smtClean="0">
                        <a:latin typeface="Cambria Math" panose="02040503050406030204" pitchFamily="18" charset="0"/>
                      </a:rPr>
                      <m:t>±1</m:t>
                    </m:r>
                  </m:oMath>
                </a14:m>
                <a:r>
                  <a:rPr lang="en-GB" sz="1200" dirty="0"/>
                  <a:t> eigenvalues.</a:t>
                </a:r>
              </a:p>
              <a:p>
                <a:pPr marL="0" indent="0">
                  <a:buNone/>
                </a:pPr>
                <a:r>
                  <a:rPr lang="en-GB" sz="1200" b="1" dirty="0"/>
                  <a:t>If the state is in the </a:t>
                </a:r>
                <a:r>
                  <a:rPr lang="en-GB" sz="1200" b="1" dirty="0" err="1"/>
                  <a:t>codespace</a:t>
                </a:r>
                <a:r>
                  <a:rPr lang="en-GB" sz="1200" dirty="0"/>
                  <a:t>, we measure the (+1) eigenvalue.</a:t>
                </a:r>
              </a:p>
              <a:p>
                <a:pPr marL="0" indent="0">
                  <a:buNone/>
                </a:pPr>
                <a:endParaRPr lang="en-GB" sz="12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GB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  <m:sub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GB" sz="12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𝛼</m:t>
                          </m:r>
                          <m:d>
                            <m:dPr>
                              <m:begChr m:val="|"/>
                              <m:endChr m:val="⟩"/>
                              <m:ctrlPr>
                                <a:rPr lang="en-GB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00</m:t>
                              </m:r>
                            </m:e>
                          </m:d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𝛽</m:t>
                          </m:r>
                          <m:d>
                            <m:dPr>
                              <m:begChr m:val="|"/>
                              <m:endChr m:val="⟩"/>
                              <m:ctrlPr>
                                <a:rPr lang="en-GB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e>
                          </m:d>
                        </m:e>
                      </m:d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sSub>
                        <m:sSub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GB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  <m:sub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br>
                  <a:rPr lang="en-GB" sz="1200" dirty="0"/>
                </a:br>
                <a:br>
                  <a:rPr lang="en-GB" sz="1200" dirty="0"/>
                </a:br>
                <a:r>
                  <a:rPr lang="en-GB" sz="1200" b="1" dirty="0"/>
                  <a:t>If the state is in the </a:t>
                </a:r>
                <a:r>
                  <a:rPr lang="en-GB" sz="1200" b="1" dirty="0" err="1"/>
                  <a:t>errorspace</a:t>
                </a:r>
                <a:r>
                  <a:rPr lang="en-GB" sz="1200" dirty="0"/>
                  <a:t>, we measure the (-1) eigenvalue.</a:t>
                </a:r>
              </a:p>
              <a:p>
                <a:pPr marL="0" indent="0">
                  <a:buNone/>
                </a:pPr>
                <a:endParaRPr lang="en-GB" sz="12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GB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  <m:sub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GB" sz="12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𝛼</m:t>
                          </m:r>
                          <m:d>
                            <m:dPr>
                              <m:begChr m:val="|"/>
                              <m:endChr m:val="⟩"/>
                              <m:ctrlPr>
                                <a:rPr lang="en-GB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𝛽</m:t>
                          </m:r>
                          <m:d>
                            <m:dPr>
                              <m:begChr m:val="|"/>
                              <m:endChr m:val="⟩"/>
                              <m:ctrlPr>
                                <a:rPr lang="en-GB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</m:d>
                      <m:r>
                        <a:rPr lang="en-GB" sz="1200" i="1">
                          <a:latin typeface="Cambria Math" panose="02040503050406030204" pitchFamily="18" charset="0"/>
                        </a:rPr>
                        <m:t>=(</m:t>
                      </m:r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1200" i="1">
                          <a:latin typeface="Cambria Math" panose="02040503050406030204" pitchFamily="18" charset="0"/>
                        </a:rPr>
                        <m:t>1)</m:t>
                      </m:r>
                      <m:sSub>
                        <m:sSub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d>
                            <m:dPr>
                              <m:begChr m:val="|"/>
                              <m:endChr m:val="⟩"/>
                              <m:ctrlPr>
                                <a:rPr lang="en-GB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  <m:sub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GB" sz="1200" dirty="0"/>
              </a:p>
              <a:p>
                <a:pPr marL="0" indent="0">
                  <a:buNone/>
                </a:pPr>
                <a:endParaRPr lang="en-GB" sz="1200" dirty="0"/>
              </a:p>
              <a:p>
                <a:pPr marL="0" indent="0">
                  <a:buNone/>
                </a:pPr>
                <a:r>
                  <a:rPr lang="en-GB" sz="1200" dirty="0"/>
                  <a:t>This enables us to detect errors without destroying the superposition.</a:t>
                </a:r>
              </a:p>
              <a:p>
                <a:pPr marL="0" indent="0">
                  <a:buNone/>
                </a:pPr>
                <a:endParaRPr lang="en-GB" sz="1200" dirty="0"/>
              </a:p>
            </p:txBody>
          </p:sp>
        </mc:Choice>
        <mc:Fallback xmlns="">
          <p:sp>
            <p:nvSpPr>
              <p:cNvPr id="3" name="Picture Placeholder 3">
                <a:extLst>
                  <a:ext uri="{FF2B5EF4-FFF2-40B4-BE49-F238E27FC236}">
                    <a16:creationId xmlns:a16="http://schemas.microsoft.com/office/drawing/2014/main" id="{07CE0514-8F4B-3967-A6E2-84E70C4F59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2487" y="3319071"/>
                <a:ext cx="4698700" cy="4804833"/>
              </a:xfrm>
              <a:prstGeom prst="rect">
                <a:avLst/>
              </a:prstGeom>
              <a:blipFill>
                <a:blip r:embed="rId4"/>
                <a:stretch>
                  <a:fillRect l="-130" t="-38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51291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F294EDE-3B7E-DE2E-9581-D3E0AC5363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4367" y="512384"/>
            <a:ext cx="8193586" cy="586261"/>
          </a:xfrm>
        </p:spPr>
        <p:txBody>
          <a:bodyPr/>
          <a:lstStyle/>
          <a:p>
            <a:r>
              <a:rPr lang="en-GB" dirty="0"/>
              <a:t>Recap: The [[4,2,2]] Detection Code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1A838D4A-24E0-1608-D4AE-B4F00F1813B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4366" y="1676245"/>
                <a:ext cx="4702933" cy="5032375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GB" sz="1200" dirty="0"/>
                  <a:t>To detect both bit and phase-type errors, we require an encoding with stabilisers that anti-commute with both error types.</a:t>
                </a:r>
              </a:p>
              <a:p>
                <a:pPr marL="0" indent="0">
                  <a:buNone/>
                </a:pPr>
                <a:r>
                  <a:rPr lang="en-GB" sz="1200" b="1" dirty="0"/>
                  <a:t>Example</a:t>
                </a:r>
                <a:r>
                  <a:rPr lang="en-GB" sz="1200" dirty="0"/>
                  <a:t>.</a:t>
                </a:r>
                <a:r>
                  <a:rPr lang="en-GB" sz="1200" b="1" dirty="0"/>
                  <a:t> </a:t>
                </a:r>
                <a:r>
                  <a:rPr lang="en-GB" sz="1200" dirty="0"/>
                  <a:t>The [4,2,2] code encodes two logical qubits in four physical qubits and has the following logical basis states</a:t>
                </a:r>
              </a:p>
              <a:p>
                <a:pPr marL="0" indent="0">
                  <a:buNone/>
                </a:pPr>
                <a:endParaRPr lang="en-GB" sz="12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  <m:t>00</m:t>
                              </m:r>
                            </m:e>
                          </m:d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endChr m:val="⟩"/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  <m:t>0000</m:t>
                              </m:r>
                            </m:e>
                          </m:d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e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1111</m:t>
                          </m:r>
                        </m:e>
                      </m:d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1200" b="0" dirty="0"/>
              </a:p>
              <a:p>
                <a:pPr marL="0" indent="0">
                  <a:buNone/>
                </a:pPr>
                <a:endParaRPr lang="en-GB" sz="12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  <m:t>01</m:t>
                              </m:r>
                            </m:e>
                          </m:d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endChr m:val="⟩"/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  <m:t>1100</m:t>
                              </m:r>
                            </m:e>
                          </m:d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e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0011</m:t>
                          </m:r>
                        </m:e>
                      </m:d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1200" dirty="0"/>
              </a:p>
              <a:p>
                <a:pPr marL="0" indent="0">
                  <a:buNone/>
                </a:pPr>
                <a:endParaRPr lang="en-GB" sz="12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</m:d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endChr m:val="⟩"/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  <m:t>1010</m:t>
                              </m:r>
                            </m:e>
                          </m:d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e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0101</m:t>
                          </m:r>
                        </m:e>
                      </m:d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1200" dirty="0"/>
              </a:p>
              <a:p>
                <a:pPr marL="0" indent="0">
                  <a:buNone/>
                </a:pPr>
                <a:endParaRPr lang="en-GB" sz="12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e>
                          </m:d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endChr m:val="⟩"/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  <m:t>0110</m:t>
                              </m:r>
                            </m:e>
                          </m:d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e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1001</m:t>
                          </m:r>
                        </m:e>
                      </m:d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1200" dirty="0"/>
              </a:p>
              <a:p>
                <a:pPr marL="0" indent="0">
                  <a:buNone/>
                </a:pPr>
                <a:r>
                  <a:rPr lang="en-GB" sz="1200" dirty="0"/>
                  <a:t>The above basis states are simultaneously stabilised by the following generators:</a:t>
                </a:r>
              </a:p>
              <a:p>
                <a:pPr marL="0" indent="0">
                  <a:buNone/>
                </a:pPr>
                <a:endParaRPr lang="en-GB" sz="12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GB" sz="1200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1A838D4A-24E0-1608-D4AE-B4F00F1813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366" y="1676245"/>
                <a:ext cx="4702933" cy="5032375"/>
              </a:xfrm>
              <a:prstGeom prst="rect">
                <a:avLst/>
              </a:prstGeom>
              <a:blipFill>
                <a:blip r:embed="rId2"/>
                <a:stretch>
                  <a:fillRect l="-130" t="-48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CBB9DAD5-98D7-80F3-B1DD-465284BD15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30" t="19710" r="6250" b="19420"/>
          <a:stretch/>
        </p:blipFill>
        <p:spPr>
          <a:xfrm>
            <a:off x="5067299" y="1547565"/>
            <a:ext cx="5204975" cy="23108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379890-CB06-E089-A277-3F08273A83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896" t="30000" r="19702" b="42463"/>
          <a:stretch/>
        </p:blipFill>
        <p:spPr>
          <a:xfrm>
            <a:off x="5329767" y="4307362"/>
            <a:ext cx="3879110" cy="1216223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7DC9AFC-4BFD-AC2C-FAC8-9B1977233BBB}"/>
              </a:ext>
            </a:extLst>
          </p:cNvPr>
          <p:cNvSpPr txBox="1">
            <a:spLocks/>
          </p:cNvSpPr>
          <p:nvPr/>
        </p:nvSpPr>
        <p:spPr>
          <a:xfrm>
            <a:off x="9471345" y="4387337"/>
            <a:ext cx="1986298" cy="1056271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 dirty="0"/>
              <a:t>The syndrome table for the [4,2,2] detection code. Each single-qubit X/Y/Z error yields a non-zero syndrome. However, some syndromes are shared. -&gt; This is a </a:t>
            </a:r>
            <a:r>
              <a:rPr lang="en-GB" sz="1200" b="1" dirty="0"/>
              <a:t>detection</a:t>
            </a:r>
            <a:r>
              <a:rPr lang="en-GB" sz="1200" dirty="0"/>
              <a:t> code not a </a:t>
            </a:r>
            <a:r>
              <a:rPr lang="en-GB" sz="1200" b="1" dirty="0"/>
              <a:t>correction code</a:t>
            </a:r>
            <a:r>
              <a:rPr lang="en-GB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868772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2C1CFC2-0FDF-B2A5-19B2-6F54C8DF17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5023" y="2796314"/>
            <a:ext cx="4393823" cy="1887907"/>
          </a:xfrm>
        </p:spPr>
        <p:txBody>
          <a:bodyPr/>
          <a:lstStyle/>
          <a:p>
            <a:r>
              <a:rPr lang="en-GB" dirty="0"/>
              <a:t>The Stabiliser Formalism for Quantum Error Correction</a:t>
            </a:r>
          </a:p>
        </p:txBody>
      </p:sp>
    </p:spTree>
    <p:extLst>
      <p:ext uri="{BB962C8B-B14F-4D97-AF65-F5344CB8AC3E}">
        <p14:creationId xmlns:p14="http://schemas.microsoft.com/office/powerpoint/2010/main" val="504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9818F91-19DC-B3DE-D99F-F46C5C3DE3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2966" y="512384"/>
            <a:ext cx="6254750" cy="586261"/>
          </a:xfrm>
        </p:spPr>
        <p:txBody>
          <a:bodyPr/>
          <a:lstStyle/>
          <a:p>
            <a:r>
              <a:rPr lang="en-GB" dirty="0"/>
              <a:t>Stabiliser Codes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Picture Placeholder 3">
                <a:extLst>
                  <a:ext uri="{FF2B5EF4-FFF2-40B4-BE49-F238E27FC236}">
                    <a16:creationId xmlns:a16="http://schemas.microsoft.com/office/drawing/2014/main" id="{9FEC95F7-FD2C-3B52-1AC5-6E2A2D3BD345}"/>
                  </a:ext>
                </a:extLst>
              </p:cNvPr>
              <p:cNvSpPr>
                <a:spLocks noGrp="1"/>
              </p:cNvSpPr>
              <p:nvPr>
                <p:ph type="pic" sz="quarter" idx="15"/>
              </p:nvPr>
            </p:nvSpPr>
            <p:spPr>
              <a:xfrm>
                <a:off x="592966" y="1533002"/>
                <a:ext cx="3700021" cy="4812613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GB" sz="1600" dirty="0"/>
                  <a:t>The stabilisers 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𝒮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⊂</m:t>
                    </m:r>
                    <m:sSup>
                      <m:sSup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𝒫</m:t>
                        </m:r>
                      </m:e>
                      <m:sup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⊗</m:t>
                        </m:r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lang="en-GB" sz="1600" dirty="0"/>
                  <a:t> of a quantum error correction code simultaneously act as the identity on the logical state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</m:d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GB" sz="1600" dirty="0"/>
                  <a:t> such that:</a:t>
                </a:r>
                <a14:m>
                  <m:oMath xmlns:m="http://schemas.openxmlformats.org/officeDocument/2006/math">
                    <m:r>
                      <a:rPr lang="en-GB" sz="16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GB" sz="1600" b="0" i="0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GB" sz="1600" b="0" i="0" dirty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</m:d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=(+1)</m:t>
                    </m:r>
                    <m:sSub>
                      <m:sSub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GB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600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</m:d>
                      </m:e>
                      <m:sub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GB" sz="1600" dirty="0"/>
                  <a:t>    for all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𝒮</m:t>
                    </m:r>
                  </m:oMath>
                </a14:m>
                <a:r>
                  <a:rPr lang="en-GB" sz="1600" dirty="0"/>
                  <a:t>  </a:t>
                </a:r>
              </a:p>
              <a:p>
                <a:pPr marL="0" indent="0" algn="ctr">
                  <a:buNone/>
                </a:pPr>
                <a:endParaRPr lang="en-GB" sz="1600" dirty="0"/>
              </a:p>
              <a:p>
                <a:pPr marL="0" indent="0">
                  <a:buNone/>
                </a:pPr>
                <a:r>
                  <a:rPr lang="en-GB" sz="1600" dirty="0"/>
                  <a:t>To detect errors, a generating set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⊂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𝒮</m:t>
                    </m:r>
                  </m:oMath>
                </a14:m>
                <a:r>
                  <a:rPr lang="en-GB" sz="1600" dirty="0"/>
                  <a:t> is measured using the Hadamard test syndrome extraction gadgets (as described in Lecture 25).</a:t>
                </a:r>
              </a:p>
              <a:p>
                <a:pPr marL="0" indent="0">
                  <a:buNone/>
                </a:pPr>
                <a:endParaRPr lang="en-GB" sz="1600" dirty="0"/>
              </a:p>
              <a:p>
                <a:pPr marL="0" indent="0">
                  <a:buNone/>
                </a:pPr>
                <a:r>
                  <a:rPr lang="en-GB" sz="1600" b="1" dirty="0"/>
                  <a:t>Minimal generating set of stabilisers</a:t>
                </a:r>
              </a:p>
              <a:p>
                <a:pPr marL="0" indent="0">
                  <a:buNone/>
                </a:pPr>
                <a:r>
                  <a:rPr lang="en-GB" sz="1600" dirty="0"/>
                  <a:t>A generating 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⟨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r>
                  <a:rPr lang="en-GB" sz="1600" dirty="0"/>
                  <a:t> in minimal if all operators in 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GB" sz="1600" dirty="0"/>
                  <a:t> are independent. E.g., </a:t>
                </a:r>
                <a14:m>
                  <m:oMath xmlns:m="http://schemas.openxmlformats.org/officeDocument/2006/math">
                    <m:r>
                      <a:rPr lang="en-GB" sz="1600" i="1" dirty="0" smtClean="0">
                        <a:latin typeface="Cambria Math" panose="02040503050406030204" pitchFamily="18" charset="0"/>
                      </a:rPr>
                      <m:t>[</m:t>
                    </m:r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,  </m:t>
                    </m:r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,  </m:t>
                    </m:r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GB" sz="1600" dirty="0"/>
                  <a:t> is not a generating set,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)(</m:t>
                    </m:r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1600" dirty="0"/>
                  <a:t>.</a:t>
                </a:r>
                <a:br>
                  <a:rPr lang="en-GB" sz="1400" dirty="0"/>
                </a:br>
                <a:br>
                  <a:rPr lang="en-GB" sz="1400" dirty="0"/>
                </a:br>
                <a:endParaRPr lang="en-GB" sz="1400" dirty="0"/>
              </a:p>
            </p:txBody>
          </p:sp>
        </mc:Choice>
        <mc:Fallback xmlns="">
          <p:sp>
            <p:nvSpPr>
              <p:cNvPr id="4" name="Picture Placeholder 3">
                <a:extLst>
                  <a:ext uri="{FF2B5EF4-FFF2-40B4-BE49-F238E27FC236}">
                    <a16:creationId xmlns:a16="http://schemas.microsoft.com/office/drawing/2014/main" id="{9FEC95F7-FD2C-3B52-1AC5-6E2A2D3BD34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pic" sz="quarter" idx="15"/>
              </p:nvPr>
            </p:nvSpPr>
            <p:spPr>
              <a:xfrm>
                <a:off x="592966" y="1533002"/>
                <a:ext cx="3700021" cy="4812613"/>
              </a:xfrm>
              <a:blipFill>
                <a:blip r:embed="rId2"/>
                <a:stretch>
                  <a:fillRect l="-824" t="-633" r="-14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1F18000-E78E-9848-9400-EC23AACE9E67}"/>
                  </a:ext>
                </a:extLst>
              </p:cNvPr>
              <p:cNvSpPr txBox="1"/>
              <p:nvPr/>
            </p:nvSpPr>
            <p:spPr>
              <a:xfrm>
                <a:off x="6200206" y="129230"/>
                <a:ext cx="5013893" cy="85151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1600" b="1" dirty="0"/>
                  <a:t>The Pauli Group</a:t>
                </a:r>
                <a:r>
                  <a:rPr lang="en-GB" sz="1600" dirty="0"/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𝒫</m:t>
                        </m:r>
                      </m:e>
                      <m:sup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⊗</m:t>
                        </m:r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GB" sz="1600" dirty="0"/>
                  <a:t> is the Pauli-group 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(±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,±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𝑖𝐼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, ±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,±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,±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,±</m:t>
                    </m:r>
                    <m:r>
                      <m:rPr>
                        <m:sty m:val="p"/>
                      </m:rPr>
                      <a:rPr lang="en-GB" sz="1600" b="0" i="0" smtClean="0">
                        <a:latin typeface="Cambria Math" panose="02040503050406030204" pitchFamily="18" charset="0"/>
                      </a:rPr>
                      <m:t>i</m:t>
                    </m:r>
                    <m:r>
                      <a:rPr lang="en-GB" sz="1600" i="1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GB" sz="1600" i="1">
                        <a:latin typeface="Cambria Math" panose="02040503050406030204" pitchFamily="18" charset="0"/>
                      </a:rPr>
                      <m:t>,±</m:t>
                    </m:r>
                    <m:r>
                      <m:rPr>
                        <m:sty m:val="p"/>
                      </m:rPr>
                      <a:rPr lang="en-GB" sz="1600" b="0" i="0" smtClean="0">
                        <a:latin typeface="Cambria Math" panose="02040503050406030204" pitchFamily="18" charset="0"/>
                      </a:rPr>
                      <m:t>i</m:t>
                    </m:r>
                    <m:r>
                      <a:rPr lang="en-GB" sz="1600" i="1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GB" sz="1600" i="1">
                        <a:latin typeface="Cambria Math" panose="02040503050406030204" pitchFamily="18" charset="0"/>
                      </a:rPr>
                      <m:t>,±</m:t>
                    </m:r>
                    <m:r>
                      <m:rPr>
                        <m:sty m:val="p"/>
                      </m:rPr>
                      <a:rPr lang="en-GB" sz="1600" b="0" i="0" smtClean="0">
                        <a:latin typeface="Cambria Math" panose="02040503050406030204" pitchFamily="18" charset="0"/>
                      </a:rPr>
                      <m:t>i</m:t>
                    </m:r>
                    <m:r>
                      <a:rPr lang="en-GB" sz="1600" i="1"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1600" dirty="0"/>
                  <a:t> over 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sz="1600" dirty="0"/>
                  <a:t> qubits. E.g.,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𝒫</m:t>
                        </m:r>
                      </m:e>
                      <m:sup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⊗3</m:t>
                        </m:r>
                      </m:sup>
                    </m:sSup>
                  </m:oMath>
                </a14:m>
                <a:r>
                  <a:rPr lang="en-GB" sz="1600" dirty="0"/>
                  <a:t>.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1F18000-E78E-9848-9400-EC23AACE9E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0206" y="129230"/>
                <a:ext cx="5013893" cy="851515"/>
              </a:xfrm>
              <a:prstGeom prst="rect">
                <a:avLst/>
              </a:prstGeom>
              <a:blipFill>
                <a:blip r:embed="rId3"/>
                <a:stretch>
                  <a:fillRect l="-362" b="-6207"/>
                </a:stretch>
              </a:blipFill>
              <a:ln w="28575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Picture Placeholder 3">
                <a:extLst>
                  <a:ext uri="{FF2B5EF4-FFF2-40B4-BE49-F238E27FC236}">
                    <a16:creationId xmlns:a16="http://schemas.microsoft.com/office/drawing/2014/main" id="{BBEFAAF5-248F-A1DC-45E8-17E2E211D98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69826" y="3581398"/>
                <a:ext cx="6126479" cy="3302000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GB" sz="1600" b="1" dirty="0"/>
                  <a:t>Stabiliser code syndromes</a:t>
                </a:r>
                <a:endParaRPr lang="en-GB" sz="1600" dirty="0"/>
              </a:p>
              <a:p>
                <a:pPr marL="0" indent="0">
                  <a:buNone/>
                </a:pPr>
                <a:r>
                  <a:rPr lang="en-GB" sz="1600" dirty="0"/>
                  <a:t>Measurement of generator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sz="1600" dirty="0"/>
                  <a:t> will yield outcome:</a:t>
                </a:r>
              </a:p>
              <a:p>
                <a:r>
                  <a:rPr lang="en-GB" sz="1600" dirty="0"/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1600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1600" b="0" i="0" smtClean="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r>
                      <a:rPr lang="en-GB" sz="16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GB" sz="1600" dirty="0"/>
                  <a:t>:    if the error commutes with the generator,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GB" sz="16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0" smtClean="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m:rPr>
                            <m:sty m:val="p"/>
                          </m:rPr>
                          <a:rPr lang="en-GB" sz="1600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1600" b="0" i="0" smtClean="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= 1:</m:t>
                    </m:r>
                  </m:oMath>
                </a14:m>
                <a:r>
                  <a:rPr lang="en-GB" sz="1600" dirty="0"/>
                  <a:t>    if the error anti-commutes with the generator,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1600" b="0" i="0" smtClean="0">
                            <a:latin typeface="Cambria Math" panose="02040503050406030204" pitchFamily="18" charset="0"/>
                          </a:rPr>
                          <m:t>E</m:t>
                        </m:r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GB" sz="1600" dirty="0"/>
              </a:p>
              <a:p>
                <a:endParaRPr lang="en-GB" sz="1600" dirty="0"/>
              </a:p>
              <a:p>
                <a:pPr marL="0" indent="0">
                  <a:buNone/>
                </a:pPr>
                <a:r>
                  <a:rPr lang="en-GB" sz="1600" dirty="0"/>
                  <a:t>The </a:t>
                </a:r>
                <a:r>
                  <a:rPr lang="en-GB" sz="1600" b="1" dirty="0"/>
                  <a:t>syndrome</a:t>
                </a:r>
                <a:r>
                  <a:rPr lang="en-GB" sz="1600" dirty="0"/>
                  <a:t> is the binary string obtained by concatenating all of the generator measurement outcomes: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600" b="0" i="0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1600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b>
                        <m:r>
                          <a:rPr lang="en-GB" sz="1600" b="0" i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1600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b>
                        <m:r>
                          <a:rPr lang="en-GB" sz="16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GB" sz="1600" b="0" i="0" smtClean="0">
                        <a:latin typeface="Cambria Math" panose="02040503050406030204" pitchFamily="18" charset="0"/>
                      </a:rPr>
                      <m:t>…</m:t>
                    </m:r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1600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1600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sub>
                    </m:sSub>
                  </m:oMath>
                </a14:m>
                <a:r>
                  <a:rPr lang="en-GB" sz="1600" dirty="0"/>
                  <a:t>, where 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GB" sz="1600" dirty="0"/>
                  <a:t> is the size of the generating set, 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r>
                  <a:rPr lang="en-GB" sz="1600" dirty="0"/>
                  <a:t>. </a:t>
                </a:r>
              </a:p>
            </p:txBody>
          </p:sp>
        </mc:Choice>
        <mc:Fallback xmlns="">
          <p:sp>
            <p:nvSpPr>
              <p:cNvPr id="14" name="Picture Placeholder 3">
                <a:extLst>
                  <a:ext uri="{FF2B5EF4-FFF2-40B4-BE49-F238E27FC236}">
                    <a16:creationId xmlns:a16="http://schemas.microsoft.com/office/drawing/2014/main" id="{BBEFAAF5-248F-A1DC-45E8-17E2E211D9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9826" y="3581398"/>
                <a:ext cx="6126479" cy="3302000"/>
              </a:xfrm>
              <a:prstGeom prst="rect">
                <a:avLst/>
              </a:prstGeom>
              <a:blipFill>
                <a:blip r:embed="rId4"/>
                <a:stretch>
                  <a:fillRect l="-498" t="-11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76B7E9D3-3682-F510-4C47-7819406A4A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9826" y="1337677"/>
            <a:ext cx="5873954" cy="197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237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E6AFB9E-283C-76E5-3971-2C6ADD71E0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The Stabiliser Group is Abelian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Picture Placeholder 3">
                <a:extLst>
                  <a:ext uri="{FF2B5EF4-FFF2-40B4-BE49-F238E27FC236}">
                    <a16:creationId xmlns:a16="http://schemas.microsoft.com/office/drawing/2014/main" id="{3BC98DE5-7869-F7F2-42B0-F643C91844B7}"/>
                  </a:ext>
                </a:extLst>
              </p:cNvPr>
              <p:cNvSpPr>
                <a:spLocks noGrp="1"/>
              </p:cNvSpPr>
              <p:nvPr>
                <p:ph type="pic" sz="quarter" idx="15"/>
              </p:nvPr>
            </p:nvSpPr>
            <p:spPr>
              <a:xfrm>
                <a:off x="459960" y="1576184"/>
                <a:ext cx="4607339" cy="4769431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GB" sz="1600" dirty="0"/>
                  <a:t>The stabiliser group is </a:t>
                </a:r>
                <a:r>
                  <a:rPr lang="en-GB" sz="1600" b="1" dirty="0"/>
                  <a:t>abelian</a:t>
                </a:r>
                <a:r>
                  <a:rPr lang="en-GB" sz="1600" dirty="0"/>
                  <a:t>: all elements of 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𝒮</m:t>
                    </m:r>
                  </m:oMath>
                </a14:m>
                <a:r>
                  <a:rPr lang="en-GB" sz="1600" dirty="0"/>
                  <a:t> mutually commute:</a:t>
                </a:r>
              </a:p>
              <a:p>
                <a:pPr marL="0" indent="0">
                  <a:buNone/>
                </a:pPr>
                <a:endParaRPr lang="en-GB" sz="1600" dirty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GB" sz="1600" b="0" i="0" smtClean="0">
                        <a:latin typeface="Cambria Math" panose="02040503050406030204" pitchFamily="18" charset="0"/>
                      </a:rPr>
                      <m:t>]=0</m:t>
                    </m:r>
                  </m:oMath>
                </a14:m>
                <a:r>
                  <a:rPr lang="en-GB" sz="1600" dirty="0"/>
                  <a:t>    for all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𝒮</m:t>
                    </m:r>
                  </m:oMath>
                </a14:m>
                <a:r>
                  <a:rPr lang="en-GB" sz="1600" dirty="0"/>
                  <a:t> </a:t>
                </a:r>
                <a:br>
                  <a:rPr lang="en-GB" sz="1600" dirty="0"/>
                </a:br>
                <a:endParaRPr lang="en-GB" sz="1600" dirty="0"/>
              </a:p>
              <a:p>
                <a:pPr marL="0" indent="0">
                  <a:buNone/>
                </a:pPr>
                <a:r>
                  <a:rPr lang="en-GB" sz="1600" b="1" dirty="0"/>
                  <a:t>Why?</a:t>
                </a:r>
              </a:p>
              <a:p>
                <a:pPr marL="0" indent="0">
                  <a:buNone/>
                </a:pPr>
                <a:r>
                  <a:rPr lang="en-GB" sz="1600" dirty="0"/>
                  <a:t>Elements of 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𝒮</m:t>
                    </m:r>
                  </m:oMath>
                </a14:m>
                <a:r>
                  <a:rPr lang="en-GB" sz="1600" dirty="0"/>
                  <a:t> simultaneously stabilise the logical state such that</a:t>
                </a:r>
              </a:p>
              <a:p>
                <a:pPr marL="0" indent="0">
                  <a:buNone/>
                </a:pPr>
                <a:endParaRPr lang="en-GB" sz="1600" b="0" i="1" dirty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</m:d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  <m:d>
                      <m:d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</m:d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GB" sz="1600" dirty="0"/>
                  <a:t> for all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sz="16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GB" sz="1600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GB" sz="1600" i="1">
                        <a:latin typeface="Cambria Math" panose="02040503050406030204" pitchFamily="18" charset="0"/>
                      </a:rPr>
                      <m:t>𝒮</m:t>
                    </m:r>
                  </m:oMath>
                </a14:m>
                <a:r>
                  <a:rPr lang="en-GB" sz="1600" dirty="0"/>
                  <a:t> </a:t>
                </a:r>
              </a:p>
              <a:p>
                <a:pPr marL="0" indent="0">
                  <a:buNone/>
                </a:pPr>
                <a:br>
                  <a:rPr lang="en-GB" sz="1600" dirty="0"/>
                </a:br>
                <a:r>
                  <a:rPr lang="en-GB" sz="1600" dirty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𝒮</m:t>
                    </m:r>
                  </m:oMath>
                </a14:m>
                <a:r>
                  <a:rPr lang="en-GB" sz="1600" dirty="0"/>
                  <a:t> then we also have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𝒮</m:t>
                    </m:r>
                  </m:oMath>
                </a14:m>
                <a:r>
                  <a:rPr lang="en-GB" sz="1600" dirty="0"/>
                  <a:t>.</a:t>
                </a:r>
              </a:p>
              <a:p>
                <a:pPr marL="0" indent="0">
                  <a:buNone/>
                </a:pPr>
                <a:r>
                  <a:rPr lang="en-GB" sz="1600" dirty="0"/>
                  <a:t>This can only be true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sz="1600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GB" sz="1600">
                        <a:latin typeface="Cambria Math" panose="02040503050406030204" pitchFamily="18" charset="0"/>
                      </a:rPr>
                      <m:t>]=0</m:t>
                    </m:r>
                  </m:oMath>
                </a14:m>
                <a:r>
                  <a:rPr lang="en-GB" sz="1600" dirty="0"/>
                  <a:t> for all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sz="16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GB" sz="1600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GB" sz="1600" i="1">
                        <a:latin typeface="Cambria Math" panose="02040503050406030204" pitchFamily="18" charset="0"/>
                      </a:rPr>
                      <m:t>𝒮</m:t>
                    </m:r>
                    <m:r>
                      <a:rPr lang="en-GB" sz="1600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GB" sz="1600" dirty="0"/>
              </a:p>
            </p:txBody>
          </p:sp>
        </mc:Choice>
        <mc:Fallback xmlns="">
          <p:sp>
            <p:nvSpPr>
              <p:cNvPr id="8" name="Picture Placeholder 3">
                <a:extLst>
                  <a:ext uri="{FF2B5EF4-FFF2-40B4-BE49-F238E27FC236}">
                    <a16:creationId xmlns:a16="http://schemas.microsoft.com/office/drawing/2014/main" id="{3BC98DE5-7869-F7F2-42B0-F643C91844B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pic" sz="quarter" idx="15"/>
              </p:nvPr>
            </p:nvSpPr>
            <p:spPr>
              <a:xfrm>
                <a:off x="459960" y="1576184"/>
                <a:ext cx="4607339" cy="4769431"/>
              </a:xfrm>
              <a:blipFill>
                <a:blip r:embed="rId2"/>
                <a:stretch>
                  <a:fillRect l="-661" t="-8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Content Placeholder 7" descr="A cartoon of a person in a car&#10;&#10;Description automatically generated">
            <a:extLst>
              <a:ext uri="{FF2B5EF4-FFF2-40B4-BE49-F238E27FC236}">
                <a16:creationId xmlns:a16="http://schemas.microsoft.com/office/drawing/2014/main" id="{5D102BE6-FF05-E862-6741-3B1A1BD250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113" y="838764"/>
            <a:ext cx="3581127" cy="25605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Picture Placeholder 3">
                <a:extLst>
                  <a:ext uri="{FF2B5EF4-FFF2-40B4-BE49-F238E27FC236}">
                    <a16:creationId xmlns:a16="http://schemas.microsoft.com/office/drawing/2014/main" id="{FA07D3AB-40DA-0C0C-DE0F-0768FEB2B71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733001" y="4043678"/>
                <a:ext cx="5813376" cy="2506751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GB" sz="1600" b="1" dirty="0"/>
                  <a:t>Why (physicists edition)?</a:t>
                </a:r>
              </a:p>
              <a:p>
                <a:r>
                  <a:rPr lang="en-GB" sz="1600" dirty="0"/>
                  <a:t>The Heisenberg Uncertainty Principle stipulates that it is only possible to simultaneously measure </a:t>
                </a:r>
                <a:r>
                  <a:rPr lang="en-GB" sz="1600" b="1" dirty="0"/>
                  <a:t>commuting</a:t>
                </a:r>
                <a:r>
                  <a:rPr lang="en-GB" sz="1600" dirty="0"/>
                  <a:t> observables.</a:t>
                </a:r>
              </a:p>
              <a:p>
                <a:r>
                  <a:rPr lang="en-GB" sz="1600" dirty="0"/>
                  <a:t>Stabilisers are operators that are simultaneously measured on the logical state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</m:d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GB" sz="1600" dirty="0"/>
                  <a:t>. Therefore, they must commute with one another.</a:t>
                </a:r>
              </a:p>
            </p:txBody>
          </p:sp>
        </mc:Choice>
        <mc:Fallback xmlns="">
          <p:sp>
            <p:nvSpPr>
              <p:cNvPr id="10" name="Picture Placeholder 3">
                <a:extLst>
                  <a:ext uri="{FF2B5EF4-FFF2-40B4-BE49-F238E27FC236}">
                    <a16:creationId xmlns:a16="http://schemas.microsoft.com/office/drawing/2014/main" id="{FA07D3AB-40DA-0C0C-DE0F-0768FEB2B7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3001" y="4043678"/>
                <a:ext cx="5813376" cy="2506751"/>
              </a:xfrm>
              <a:prstGeom prst="rect">
                <a:avLst/>
              </a:prstGeom>
              <a:blipFill>
                <a:blip r:embed="rId4"/>
                <a:stretch>
                  <a:fillRect l="-524" t="-169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8225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DA2B7BA-541A-1879-9F10-86EF2DA66A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6380" y="512385"/>
            <a:ext cx="6254750" cy="586261"/>
          </a:xfrm>
        </p:spPr>
        <p:txBody>
          <a:bodyPr/>
          <a:lstStyle/>
          <a:p>
            <a:r>
              <a:rPr lang="en-GB" dirty="0"/>
              <a:t>Logical qubit count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Picture Placeholder 3">
                <a:extLst>
                  <a:ext uri="{FF2B5EF4-FFF2-40B4-BE49-F238E27FC236}">
                    <a16:creationId xmlns:a16="http://schemas.microsoft.com/office/drawing/2014/main" id="{6D500B45-E9AB-5BC7-0921-E352AF69F61B}"/>
                  </a:ext>
                </a:extLst>
              </p:cNvPr>
              <p:cNvSpPr>
                <a:spLocks noGrp="1"/>
              </p:cNvSpPr>
              <p:nvPr>
                <p:ph type="pic" sz="quarter" idx="15"/>
              </p:nvPr>
            </p:nvSpPr>
            <p:spPr>
              <a:xfrm>
                <a:off x="896380" y="1746597"/>
                <a:ext cx="4252468" cy="33020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GB" sz="1600" dirty="0"/>
                  <a:t>The number of logical qubits 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GB" sz="1600" dirty="0"/>
                  <a:t> encoded by a stabiliser code is given by:</a:t>
                </a:r>
              </a:p>
              <a:p>
                <a:pPr marL="0" indent="0">
                  <a:buNone/>
                </a:pPr>
                <a:endParaRPr lang="en-GB" sz="16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GB" sz="1600" b="0" i="0" smtClean="0">
                          <a:latin typeface="Cambria Math" panose="02040503050406030204" pitchFamily="18" charset="0"/>
                        </a:rPr>
                        <m:t>rank</m:t>
                      </m:r>
                      <m:r>
                        <a:rPr lang="en-GB" sz="1600" b="0" i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𝒮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1600" b="0" dirty="0"/>
              </a:p>
              <a:p>
                <a:pPr marL="0" indent="0">
                  <a:buNone/>
                </a:pPr>
                <a:endParaRPr lang="en-GB" sz="1600" dirty="0"/>
              </a:p>
              <a:p>
                <a:pPr marL="0" indent="0">
                  <a:buNone/>
                </a:pPr>
                <a:r>
                  <a:rPr lang="en-GB" sz="1600" dirty="0"/>
                  <a:t>Where: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sz="1600" b="0" dirty="0">
                    <a:latin typeface="Cambria Math" panose="02040503050406030204" pitchFamily="18" charset="0"/>
                  </a:rPr>
                  <a:t>: </a:t>
                </a:r>
                <a:r>
                  <a:rPr lang="en-GB" sz="1600" b="0" dirty="0">
                    <a:latin typeface="Cambria (body)"/>
                  </a:rPr>
                  <a:t>number of physical qubits </a:t>
                </a:r>
                <a:r>
                  <a:rPr lang="en-GB" sz="1600" b="0" i="1" dirty="0">
                    <a:latin typeface="Cambria (body)"/>
                  </a:rPr>
                  <a:t> 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GB" sz="1600" dirty="0"/>
                  <a:t>: number of logical qubits</a:t>
                </a:r>
                <a:endParaRPr lang="en-GB" sz="16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600">
                        <a:latin typeface="Cambria Math" panose="02040503050406030204" pitchFamily="18" charset="0"/>
                      </a:rPr>
                      <m:t>rank</m:t>
                    </m:r>
                    <m:r>
                      <a:rPr lang="en-GB" sz="160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𝒮</m:t>
                    </m:r>
                    <m:r>
                      <a:rPr lang="en-GB" sz="16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1600" dirty="0"/>
                  <a:t>: size of the minimal generating set </a:t>
                </a:r>
                <a14:m>
                  <m:oMath xmlns:m="http://schemas.openxmlformats.org/officeDocument/2006/math">
                    <m:r>
                      <a:rPr lang="en-GB" sz="1600" b="0" i="0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GB" sz="1600" dirty="0"/>
                  <a:t>. </a:t>
                </a:r>
              </a:p>
            </p:txBody>
          </p:sp>
        </mc:Choice>
        <mc:Fallback xmlns="">
          <p:sp>
            <p:nvSpPr>
              <p:cNvPr id="4" name="Picture Placeholder 3">
                <a:extLst>
                  <a:ext uri="{FF2B5EF4-FFF2-40B4-BE49-F238E27FC236}">
                    <a16:creationId xmlns:a16="http://schemas.microsoft.com/office/drawing/2014/main" id="{6D500B45-E9AB-5BC7-0921-E352AF69F61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pic" sz="quarter" idx="15"/>
              </p:nvPr>
            </p:nvSpPr>
            <p:spPr>
              <a:xfrm>
                <a:off x="896380" y="1746597"/>
                <a:ext cx="4252468" cy="3302000"/>
              </a:xfrm>
              <a:blipFill>
                <a:blip r:embed="rId2"/>
                <a:stretch>
                  <a:fillRect l="-716" t="-12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Picture Placeholder 3">
                <a:extLst>
                  <a:ext uri="{FF2B5EF4-FFF2-40B4-BE49-F238E27FC236}">
                    <a16:creationId xmlns:a16="http://schemas.microsoft.com/office/drawing/2014/main" id="{47586209-C906-E179-96B8-87351E7B3B9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90101" y="1746597"/>
                <a:ext cx="4252468" cy="3302000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GB" sz="1600" b="1" dirty="0"/>
                  <a:t>Example</a:t>
                </a:r>
                <a:r>
                  <a:rPr lang="en-GB" sz="1600" dirty="0"/>
                  <a:t>:</a:t>
                </a:r>
                <a:r>
                  <a:rPr lang="en-GB" sz="1600" b="1" dirty="0"/>
                  <a:t> </a:t>
                </a:r>
                <a:r>
                  <a:rPr lang="en-GB" sz="1600" dirty="0"/>
                  <a:t>The [[4,2,2]] code is defined by the following stabilisers: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GB" sz="16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𝒮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=⟨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⟩=</m:t>
                      </m:r>
                      <m:d>
                        <m:dPr>
                          <m:begChr m:val="⟨"/>
                          <m:endChr m:val=""/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GB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sz="1600" i="1"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lang="en-GB" sz="1600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GB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sz="1600" i="1"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lang="en-GB" sz="16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GB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sz="1600" i="1"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lang="en-GB" sz="1600" i="1"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GB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sz="1600" i="1"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lang="en-GB" sz="1600" i="1">
                                            <a:latin typeface="Cambria Math" panose="02040503050406030204" pitchFamily="18" charset="0"/>
                                          </a:rPr>
                                          <m:t>4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GB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sz="1600" i="1">
                                            <a:latin typeface="Cambria Math" panose="02040503050406030204" pitchFamily="18" charset="0"/>
                                          </a:rPr>
                                          <m:t>𝑍</m:t>
                                        </m:r>
                                      </m:e>
                                      <m:sub>
                                        <m:r>
                                          <a:rPr lang="en-GB" sz="1600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GB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sz="1600" i="1">
                                            <a:latin typeface="Cambria Math" panose="02040503050406030204" pitchFamily="18" charset="0"/>
                                          </a:rPr>
                                          <m:t>𝑍</m:t>
                                        </m:r>
                                      </m:e>
                                      <m:sub>
                                        <m:r>
                                          <a:rPr lang="en-GB" sz="16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GB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sz="1600" i="1">
                                            <a:latin typeface="Cambria Math" panose="02040503050406030204" pitchFamily="18" charset="0"/>
                                          </a:rPr>
                                          <m:t>𝑍</m:t>
                                        </m:r>
                                      </m:e>
                                      <m:sub>
                                        <m:r>
                                          <a:rPr lang="en-GB" sz="1600" i="1"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GB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sz="1600" i="1">
                                            <a:latin typeface="Cambria Math" panose="02040503050406030204" pitchFamily="18" charset="0"/>
                                          </a:rPr>
                                          <m:t>𝑍</m:t>
                                        </m:r>
                                      </m:e>
                                      <m:sub>
                                        <m:r>
                                          <a:rPr lang="en-GB" sz="1600" i="1">
                                            <a:latin typeface="Cambria Math" panose="02040503050406030204" pitchFamily="18" charset="0"/>
                                          </a:rPr>
                                          <m:t>4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  <m:r>
                            <m:rPr>
                              <m:nor/>
                            </m:rPr>
                            <a:rPr lang="en-GB" sz="1600" dirty="0"/>
                            <m:t> </m:t>
                          </m:r>
                        </m:e>
                      </m:d>
                    </m:oMath>
                  </m:oMathPara>
                </a14:m>
                <a:endParaRPr lang="en-GB" sz="1600" dirty="0"/>
              </a:p>
              <a:p>
                <a:pPr marL="0" indent="0">
                  <a:buNone/>
                </a:pPr>
                <a:endParaRPr lang="en-GB" sz="1600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GB" sz="1600" dirty="0"/>
                  <a:t> is a minimal generating set of size |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GB" sz="1600" dirty="0"/>
                  <a:t>|= 2. The code is defined over 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r>
                  <a:rPr lang="en-GB" sz="1600" dirty="0"/>
                  <a:t> physical qubits. The number of logical qubits encoded is:</a:t>
                </a:r>
                <a:br>
                  <a:rPr lang="en-GB" sz="1600" dirty="0"/>
                </a:br>
                <a:br>
                  <a:rPr lang="en-GB" sz="160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GB" sz="1600" b="0" i="0" smtClean="0">
                          <a:latin typeface="Cambria Math" panose="02040503050406030204" pitchFamily="18" charset="0"/>
                        </a:rPr>
                        <m:t>rank</m:t>
                      </m:r>
                      <m:d>
                        <m:d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𝒮</m:t>
                          </m:r>
                        </m:e>
                      </m:d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begChr m:val="|"/>
                          <m:endChr m:val="|"/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=4−2=2</m:t>
                      </m:r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8" name="Picture Placeholder 3">
                <a:extLst>
                  <a:ext uri="{FF2B5EF4-FFF2-40B4-BE49-F238E27FC236}">
                    <a16:creationId xmlns:a16="http://schemas.microsoft.com/office/drawing/2014/main" id="{47586209-C906-E179-96B8-87351E7B3B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0101" y="1746597"/>
                <a:ext cx="4252468" cy="3302000"/>
              </a:xfrm>
              <a:prstGeom prst="rect">
                <a:avLst/>
              </a:prstGeom>
              <a:blipFill>
                <a:blip r:embed="rId3"/>
                <a:stretch>
                  <a:fillRect l="-716" t="-332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27503983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CEED6AE-C0F6-422D-83EA-E8A6BEC56F62}" vid="{63253440-B1FF-457D-B59A-A0F04D5132D5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CEED6AE-C0F6-422D-83EA-E8A6BEC56F62}" vid="{69B872FB-C288-4103-99E8-0E764FCED1A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CEED6AE-C0F6-422D-83EA-E8A6BEC56F62}" vid="{8709AF2E-77C5-4CDD-A1B0-174CBD14399F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8BD8881F515CA4FA153BB0DAC0DFF5A" ma:contentTypeVersion="6" ma:contentTypeDescription="Create a new document." ma:contentTypeScope="" ma:versionID="593770773eb790c626f7e2b742ded292">
  <xsd:schema xmlns:xsd="http://www.w3.org/2001/XMLSchema" xmlns:xs="http://www.w3.org/2001/XMLSchema" xmlns:p="http://schemas.microsoft.com/office/2006/metadata/properties" xmlns:ns2="f8847d7e-145d-4056-a4da-9a9ccd156fdb" xmlns:ns3="bb9a610c-db1d-437f-be5c-b26c813d0e0e" targetNamespace="http://schemas.microsoft.com/office/2006/metadata/properties" ma:root="true" ma:fieldsID="8a5d6abb05bbe5d7577e9a3bcfd62c64" ns2:_="" ns3:_="">
    <xsd:import namespace="f8847d7e-145d-4056-a4da-9a9ccd156fdb"/>
    <xsd:import namespace="bb9a610c-db1d-437f-be5c-b26c813d0e0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847d7e-145d-4056-a4da-9a9ccd156fd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9a610c-db1d-437f-be5c-b26c813d0e0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bb9a610c-db1d-437f-be5c-b26c813d0e0e">
      <UserInfo>
        <DisplayName>Kasia Kokowska</DisplayName>
        <AccountId>18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C682757E-B5E5-4638-8601-50B7668DABC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8847d7e-145d-4056-a4da-9a9ccd156fdb"/>
    <ds:schemaRef ds:uri="bb9a610c-db1d-437f-be5c-b26c813d0e0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3CA2681-0BDB-4C89-B3FA-9B8B9AB39B6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C1CA1DA-1D8E-49CB-A8C6-9D7022DD69DB}">
  <ds:schemaRefs>
    <ds:schemaRef ds:uri="http://purl.org/dc/terms/"/>
    <ds:schemaRef ds:uri="f8847d7e-145d-4056-a4da-9a9ccd156fdb"/>
    <ds:schemaRef ds:uri="bb9a610c-db1d-437f-be5c-b26c813d0e0e"/>
    <ds:schemaRef ds:uri="http://schemas.microsoft.com/office/2006/metadata/properties"/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School of Informatics PowerPoint Template</Template>
  <TotalTime>7634</TotalTime>
  <Words>3339</Words>
  <Application>Microsoft Office PowerPoint</Application>
  <PresentationFormat>Widescreen</PresentationFormat>
  <Paragraphs>445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Arial</vt:lpstr>
      <vt:lpstr>Calibri</vt:lpstr>
      <vt:lpstr>Calibri (body)</vt:lpstr>
      <vt:lpstr>Cambria (body)</vt:lpstr>
      <vt:lpstr>Cambria Math</vt:lpstr>
      <vt:lpstr>Century Gothic</vt:lpstr>
      <vt:lpstr>Custom Design</vt:lpstr>
      <vt:lpstr>1_Custom Design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Joschka Roffe</dc:creator>
  <cp:lastModifiedBy>Joschka Roffe</cp:lastModifiedBy>
  <cp:revision>2</cp:revision>
  <dcterms:created xsi:type="dcterms:W3CDTF">2024-11-09T12:07:04Z</dcterms:created>
  <dcterms:modified xsi:type="dcterms:W3CDTF">2025-11-12T20:21:19Z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0x01010098BD8881F515CA4FA153BB0DAC0DFF5A</vt:lpwstr>
  </property>
</Properties>
</file>