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4"/>
    <p:sldMasterId id="2147483654" r:id="rId5"/>
    <p:sldMasterId id="2147483659" r:id="rId6"/>
  </p:sldMasterIdLst>
  <p:notesMasterIdLst>
    <p:notesMasterId r:id="rId50"/>
  </p:notesMasterIdLst>
  <p:handoutMasterIdLst>
    <p:handoutMasterId r:id="rId51"/>
  </p:handoutMasterIdLst>
  <p:sldIdLst>
    <p:sldId id="265" r:id="rId7"/>
    <p:sldId id="297" r:id="rId8"/>
    <p:sldId id="311" r:id="rId9"/>
    <p:sldId id="320" r:id="rId10"/>
    <p:sldId id="321" r:id="rId11"/>
    <p:sldId id="322" r:id="rId12"/>
    <p:sldId id="323" r:id="rId13"/>
    <p:sldId id="324" r:id="rId14"/>
    <p:sldId id="326" r:id="rId15"/>
    <p:sldId id="327" r:id="rId16"/>
    <p:sldId id="328" r:id="rId17"/>
    <p:sldId id="329" r:id="rId18"/>
    <p:sldId id="330" r:id="rId19"/>
    <p:sldId id="331" r:id="rId20"/>
    <p:sldId id="335" r:id="rId21"/>
    <p:sldId id="332" r:id="rId22"/>
    <p:sldId id="336" r:id="rId23"/>
    <p:sldId id="333" r:id="rId24"/>
    <p:sldId id="337" r:id="rId25"/>
    <p:sldId id="334" r:id="rId26"/>
    <p:sldId id="338" r:id="rId27"/>
    <p:sldId id="339" r:id="rId28"/>
    <p:sldId id="340" r:id="rId29"/>
    <p:sldId id="341" r:id="rId30"/>
    <p:sldId id="343" r:id="rId31"/>
    <p:sldId id="344" r:id="rId32"/>
    <p:sldId id="345" r:id="rId33"/>
    <p:sldId id="346" r:id="rId34"/>
    <p:sldId id="347" r:id="rId35"/>
    <p:sldId id="348" r:id="rId36"/>
    <p:sldId id="342" r:id="rId37"/>
    <p:sldId id="352" r:id="rId38"/>
    <p:sldId id="353" r:id="rId39"/>
    <p:sldId id="354" r:id="rId40"/>
    <p:sldId id="355" r:id="rId41"/>
    <p:sldId id="356" r:id="rId42"/>
    <p:sldId id="358" r:id="rId43"/>
    <p:sldId id="359" r:id="rId44"/>
    <p:sldId id="349" r:id="rId45"/>
    <p:sldId id="350" r:id="rId46"/>
    <p:sldId id="351" r:id="rId47"/>
    <p:sldId id="360" r:id="rId48"/>
    <p:sldId id="26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LLUS Segolene" initials="GS" lastIdx="1" clrIdx="0">
    <p:extLst>
      <p:ext uri="{19B8F6BF-5375-455C-9EA6-DF929625EA0E}">
        <p15:presenceInfo xmlns:p15="http://schemas.microsoft.com/office/powerpoint/2012/main" userId="S-1-5-21-861567501-1417001333-682003330-6759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00"/>
    <a:srgbClr val="15769C"/>
    <a:srgbClr val="003160"/>
    <a:srgbClr val="E72736"/>
    <a:srgbClr val="26BAD9"/>
    <a:srgbClr val="003161"/>
    <a:srgbClr val="8497B0"/>
    <a:srgbClr val="862069"/>
    <a:srgbClr val="811863"/>
    <a:srgbClr val="C40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81" autoAdjust="0"/>
    <p:restoredTop sz="86837" autoAdjust="0"/>
  </p:normalViewPr>
  <p:slideViewPr>
    <p:cSldViewPr snapToGrid="0">
      <p:cViewPr varScale="1">
        <p:scale>
          <a:sx n="153" d="100"/>
          <a:sy n="153" d="100"/>
        </p:scale>
        <p:origin x="92" y="264"/>
      </p:cViewPr>
      <p:guideLst>
        <p:guide orient="horz" pos="2160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067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6/11/relationships/changesInfo" Target="changesInfos/changesInfo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chka Roffe" userId="a9e2d130-8b01-40f5-be90-a3bb157e8a22" providerId="ADAL" clId="{659B48FB-6CC5-4C1D-ABB2-89694BF6BCAF}"/>
    <pc:docChg chg="modSld">
      <pc:chgData name="Joschka Roffe" userId="a9e2d130-8b01-40f5-be90-a3bb157e8a22" providerId="ADAL" clId="{659B48FB-6CC5-4C1D-ABB2-89694BF6BCAF}" dt="2025-11-12T20:23:24.253" v="28" actId="729"/>
      <pc:docMkLst>
        <pc:docMk/>
      </pc:docMkLst>
      <pc:sldChg chg="modSp mod">
        <pc:chgData name="Joschka Roffe" userId="a9e2d130-8b01-40f5-be90-a3bb157e8a22" providerId="ADAL" clId="{659B48FB-6CC5-4C1D-ABB2-89694BF6BCAF}" dt="2025-11-12T20:23:02.041" v="27" actId="20577"/>
        <pc:sldMkLst>
          <pc:docMk/>
          <pc:sldMk cId="1477214997" sldId="265"/>
        </pc:sldMkLst>
        <pc:spChg chg="mod">
          <ac:chgData name="Joschka Roffe" userId="a9e2d130-8b01-40f5-be90-a3bb157e8a22" providerId="ADAL" clId="{659B48FB-6CC5-4C1D-ABB2-89694BF6BCAF}" dt="2025-11-12T20:23:02.041" v="27" actId="20577"/>
          <ac:spMkLst>
            <pc:docMk/>
            <pc:sldMk cId="1477214997" sldId="265"/>
            <ac:spMk id="3" creationId="{00000000-0000-0000-0000-000000000000}"/>
          </ac:spMkLst>
        </pc:spChg>
      </pc:sldChg>
      <pc:sldChg chg="mod modShow">
        <pc:chgData name="Joschka Roffe" userId="a9e2d130-8b01-40f5-be90-a3bb157e8a22" providerId="ADAL" clId="{659B48FB-6CC5-4C1D-ABB2-89694BF6BCAF}" dt="2025-11-12T20:23:24.253" v="28" actId="729"/>
        <pc:sldMkLst>
          <pc:docMk/>
          <pc:sldMk cId="2666460223" sldId="36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466A2-40F2-4CEE-BE0B-F9419FD70EF3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3E049-7A95-4C61-BCF2-4F7C2A9450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641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6B2DA-8FAA-44EE-BA5D-AB79C0DC7996}" type="datetimeFigureOut">
              <a:rPr lang="en-GB" smtClean="0"/>
              <a:t>12/11/2025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E064B-C42F-4405-93FF-40EE15AEA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31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45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4325" y="2620963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14325" y="3352800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597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8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4251705" y="2365611"/>
            <a:ext cx="3661722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139042" y="2365611"/>
            <a:ext cx="3661722" cy="292062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 b="1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Bulleted list</a:t>
            </a:r>
          </a:p>
          <a:p>
            <a:r>
              <a:rPr lang="en-GB" dirty="0">
                <a:solidFill>
                  <a:srgbClr val="003160"/>
                </a:solidFill>
              </a:rPr>
              <a:t>Item 1</a:t>
            </a:r>
          </a:p>
          <a:p>
            <a:r>
              <a:rPr lang="en-GB" dirty="0">
                <a:solidFill>
                  <a:srgbClr val="003160"/>
                </a:solidFill>
              </a:rPr>
              <a:t>Item 2</a:t>
            </a:r>
          </a:p>
          <a:p>
            <a:r>
              <a:rPr lang="en-GB" dirty="0">
                <a:solidFill>
                  <a:srgbClr val="003160"/>
                </a:solidFill>
              </a:rPr>
              <a:t>Item 3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1538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68120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1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64367" y="23656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rgbClr val="003160"/>
                </a:solidFill>
              </a:rPr>
              <a:t>Lorem ipsum </a:t>
            </a:r>
            <a:r>
              <a:rPr lang="en-GB" dirty="0" err="1">
                <a:solidFill>
                  <a:srgbClr val="003160"/>
                </a:solidFill>
              </a:rPr>
              <a:t>dolor</a:t>
            </a:r>
            <a:r>
              <a:rPr lang="en-GB" dirty="0">
                <a:solidFill>
                  <a:srgbClr val="003160"/>
                </a:solidFill>
              </a:rPr>
              <a:t> sit </a:t>
            </a:r>
            <a:r>
              <a:rPr lang="en-GB" dirty="0" err="1">
                <a:solidFill>
                  <a:srgbClr val="003160"/>
                </a:solidFill>
              </a:rPr>
              <a:t>amet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consectetur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adipiscing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elit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Morbi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efficitur</a:t>
            </a:r>
            <a:r>
              <a:rPr lang="en-GB" dirty="0">
                <a:solidFill>
                  <a:srgbClr val="003160"/>
                </a:solidFill>
              </a:rPr>
              <a:t> libero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 dui </a:t>
            </a:r>
            <a:r>
              <a:rPr lang="en-GB" dirty="0" err="1">
                <a:solidFill>
                  <a:srgbClr val="003160"/>
                </a:solidFill>
              </a:rPr>
              <a:t>consequat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ultricies</a:t>
            </a:r>
            <a:r>
              <a:rPr lang="en-GB" dirty="0">
                <a:solidFill>
                  <a:srgbClr val="003160"/>
                </a:solidFill>
              </a:rPr>
              <a:t>. </a:t>
            </a:r>
            <a:r>
              <a:rPr lang="en-GB" dirty="0" err="1">
                <a:solidFill>
                  <a:srgbClr val="003160"/>
                </a:solidFill>
              </a:rPr>
              <a:t>Nullam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interdum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nisl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mi gravida </a:t>
            </a:r>
            <a:r>
              <a:rPr lang="en-GB" dirty="0" err="1">
                <a:solidFill>
                  <a:srgbClr val="003160"/>
                </a:solidFill>
              </a:rPr>
              <a:t>faucibus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  <a:p>
            <a:r>
              <a:rPr lang="en-GB" dirty="0" err="1">
                <a:solidFill>
                  <a:srgbClr val="003160"/>
                </a:solidFill>
              </a:rPr>
              <a:t>Aliquam</a:t>
            </a:r>
            <a:r>
              <a:rPr lang="en-GB" dirty="0">
                <a:solidFill>
                  <a:srgbClr val="003160"/>
                </a:solidFill>
              </a:rPr>
              <a:t> convallis lacus </a:t>
            </a:r>
            <a:r>
              <a:rPr lang="en-GB" dirty="0" err="1">
                <a:solidFill>
                  <a:srgbClr val="003160"/>
                </a:solidFill>
              </a:rPr>
              <a:t>viverra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enim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ullamcorper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ut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molestie</a:t>
            </a:r>
            <a:r>
              <a:rPr lang="en-GB" dirty="0">
                <a:solidFill>
                  <a:srgbClr val="003160"/>
                </a:solidFill>
              </a:rPr>
              <a:t> ante </a:t>
            </a:r>
            <a:r>
              <a:rPr lang="en-GB" dirty="0" err="1">
                <a:solidFill>
                  <a:srgbClr val="003160"/>
                </a:solidFill>
              </a:rPr>
              <a:t>maximus</a:t>
            </a:r>
            <a:r>
              <a:rPr lang="en-GB" dirty="0">
                <a:solidFill>
                  <a:srgbClr val="003160"/>
                </a:solidFill>
              </a:rPr>
              <a:t>. In </a:t>
            </a:r>
            <a:r>
              <a:rPr lang="en-GB" dirty="0" err="1">
                <a:solidFill>
                  <a:srgbClr val="003160"/>
                </a:solidFill>
              </a:rPr>
              <a:t>venenatis</a:t>
            </a:r>
            <a:r>
              <a:rPr lang="en-GB" dirty="0">
                <a:solidFill>
                  <a:srgbClr val="003160"/>
                </a:solidFill>
              </a:rPr>
              <a:t> convallis </a:t>
            </a:r>
            <a:r>
              <a:rPr lang="en-GB" dirty="0" err="1">
                <a:solidFill>
                  <a:srgbClr val="003160"/>
                </a:solidFill>
              </a:rPr>
              <a:t>tellus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eu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bibendum</a:t>
            </a:r>
            <a:r>
              <a:rPr lang="en-GB" dirty="0">
                <a:solidFill>
                  <a:srgbClr val="003160"/>
                </a:solidFill>
              </a:rPr>
              <a:t> nisi </a:t>
            </a:r>
            <a:r>
              <a:rPr lang="en-GB" dirty="0" err="1">
                <a:solidFill>
                  <a:srgbClr val="003160"/>
                </a:solidFill>
              </a:rPr>
              <a:t>dapibus</a:t>
            </a:r>
            <a:r>
              <a:rPr lang="en-GB" dirty="0">
                <a:solidFill>
                  <a:srgbClr val="003160"/>
                </a:solidFill>
              </a:rPr>
              <a:t> in. Integer </a:t>
            </a:r>
            <a:r>
              <a:rPr lang="en-GB" dirty="0" err="1">
                <a:solidFill>
                  <a:srgbClr val="003160"/>
                </a:solidFill>
              </a:rPr>
              <a:t>leo</a:t>
            </a:r>
            <a:r>
              <a:rPr lang="en-GB" dirty="0">
                <a:solidFill>
                  <a:srgbClr val="003160"/>
                </a:solidFill>
              </a:rPr>
              <a:t> mi, </a:t>
            </a:r>
            <a:r>
              <a:rPr lang="en-GB" dirty="0" err="1">
                <a:solidFill>
                  <a:srgbClr val="003160"/>
                </a:solidFill>
              </a:rPr>
              <a:t>sagittis</a:t>
            </a:r>
            <a:r>
              <a:rPr lang="en-GB" dirty="0">
                <a:solidFill>
                  <a:srgbClr val="003160"/>
                </a:solidFill>
              </a:rPr>
              <a:t> et </a:t>
            </a:r>
            <a:r>
              <a:rPr lang="en-GB" dirty="0" err="1">
                <a:solidFill>
                  <a:srgbClr val="003160"/>
                </a:solidFill>
              </a:rPr>
              <a:t>est</a:t>
            </a:r>
            <a:r>
              <a:rPr lang="en-GB" dirty="0">
                <a:solidFill>
                  <a:srgbClr val="003160"/>
                </a:solidFill>
              </a:rPr>
              <a:t> </a:t>
            </a:r>
            <a:r>
              <a:rPr lang="en-GB" dirty="0" err="1">
                <a:solidFill>
                  <a:srgbClr val="003160"/>
                </a:solidFill>
              </a:rPr>
              <a:t>sed</a:t>
            </a:r>
            <a:r>
              <a:rPr lang="en-GB" dirty="0">
                <a:solidFill>
                  <a:srgbClr val="003160"/>
                </a:solidFill>
              </a:rPr>
              <a:t>, </a:t>
            </a:r>
            <a:r>
              <a:rPr lang="en-GB" dirty="0" err="1">
                <a:solidFill>
                  <a:srgbClr val="003160"/>
                </a:solidFill>
              </a:rPr>
              <a:t>lobortis</a:t>
            </a:r>
            <a:r>
              <a:rPr lang="en-GB" dirty="0">
                <a:solidFill>
                  <a:srgbClr val="003160"/>
                </a:solidFill>
              </a:rPr>
              <a:t> semper </a:t>
            </a:r>
            <a:r>
              <a:rPr lang="en-GB" dirty="0" err="1">
                <a:solidFill>
                  <a:srgbClr val="003160"/>
                </a:solidFill>
              </a:rPr>
              <a:t>odio</a:t>
            </a:r>
            <a:r>
              <a:rPr lang="en-GB" dirty="0">
                <a:solidFill>
                  <a:srgbClr val="003160"/>
                </a:solidFill>
              </a:rPr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24663" y="1633538"/>
            <a:ext cx="4967287" cy="365283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8678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48550" y="632939"/>
            <a:ext cx="2747701" cy="4806286"/>
          </a:xfrm>
          <a:prstGeom prst="rect">
            <a:avLst/>
          </a:prstGeom>
          <a:solidFill>
            <a:srgbClr val="15769C"/>
          </a:solidFill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Register link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The session will be followed by a reception from 4.30 pm.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This event is by invitation only. The lecture and panel will be recorded.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16767" y="2518011"/>
            <a:ext cx="6254749" cy="29206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b="1" dirty="0">
                <a:solidFill>
                  <a:srgbClr val="003160"/>
                </a:solidFill>
              </a:rPr>
              <a:t>Date: e.g. Monday, 23 January 2023</a:t>
            </a:r>
          </a:p>
          <a:p>
            <a:r>
              <a:rPr lang="en-GB" b="1" dirty="0">
                <a:solidFill>
                  <a:srgbClr val="003160"/>
                </a:solidFill>
              </a:rPr>
              <a:t>Time: 13:00 – 18:00</a:t>
            </a:r>
            <a:br>
              <a:rPr lang="en-GB" dirty="0"/>
            </a:br>
            <a:endParaRPr lang="en-GB" dirty="0">
              <a:solidFill>
                <a:srgbClr val="003160"/>
              </a:solidFill>
            </a:endParaRPr>
          </a:p>
          <a:p>
            <a:r>
              <a:rPr lang="en-GB" b="1" dirty="0">
                <a:solidFill>
                  <a:srgbClr val="003160"/>
                </a:solidFill>
              </a:rPr>
              <a:t>Event description:</a:t>
            </a:r>
          </a:p>
          <a:p>
            <a:r>
              <a:rPr lang="en-GB" dirty="0"/>
              <a:t>e.g. This session will describe the new ideas invented by members of the various groups over the years.  In his talk, Professor </a:t>
            </a:r>
            <a:r>
              <a:rPr lang="en-GB" b="1" dirty="0"/>
              <a:t>Alan Bundy</a:t>
            </a:r>
            <a:r>
              <a:rPr lang="en-GB" dirty="0"/>
              <a:t> will cover work on Artificial Intelligence and Cognitive Science.  Professor </a:t>
            </a:r>
            <a:r>
              <a:rPr lang="en-GB" b="1" dirty="0"/>
              <a:t>Don Sannella</a:t>
            </a:r>
            <a:r>
              <a:rPr lang="en-GB" dirty="0"/>
              <a:t> will discuss work on Computer Science and Professor </a:t>
            </a:r>
            <a:r>
              <a:rPr lang="en-GB" b="1" dirty="0"/>
              <a:t>Michael </a:t>
            </a:r>
            <a:r>
              <a:rPr lang="en-GB" b="1" dirty="0" err="1"/>
              <a:t>Fourman</a:t>
            </a:r>
            <a:r>
              <a:rPr lang="en-GB" dirty="0"/>
              <a:t> will discuss the formation of the Division of Informatics in 1998.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Event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6650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4367" y="512384"/>
            <a:ext cx="6254750" cy="5862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E727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Gallery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64368" y="1637731"/>
            <a:ext cx="6254750" cy="573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>
                <a:solidFill>
                  <a:srgbClr val="0031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0251" y="2565400"/>
            <a:ext cx="3289087" cy="3302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767138" y="2565400"/>
            <a:ext cx="1568450" cy="15700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3767138" y="4298950"/>
            <a:ext cx="1568450" cy="1568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5481638" y="2565400"/>
            <a:ext cx="5954712" cy="266223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22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409F6-7FF7-3DA1-A02E-8007A513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77E2B-3A2E-C0BE-521C-AE4C3E9BC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5200C-8B8C-5146-6F3F-182A7840F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2024-09-18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FB3DC-0EF9-4755-5F82-F1904AC94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QEC Journal Club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39C1A-F3A6-A450-252A-FC797B057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90A3-3FB5-4F3F-87AF-3C519FB138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04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0" y="5384203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3160"/>
                </a:solidFill>
              </a:rPr>
              <a:t>www.informatics.ed.ac.uk</a:t>
            </a:r>
            <a:endParaRPr lang="en-GB" dirty="0">
              <a:solidFill>
                <a:srgbClr val="0031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4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28304"/>
            <a:ext cx="12192000" cy="2893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 dirty="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400" dirty="0">
              <a:solidFill>
                <a:srgbClr val="E727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dirty="0">
              <a:solidFill>
                <a:srgbClr val="0031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DD4E83-3AB1-46AE-A858-507A0C4F63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40" y="3445669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13007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11213"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73ED6-78A4-4063-B5BB-7CFA3669AC6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6004561"/>
            <a:ext cx="2859030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6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23402-1B42-4FFB-A8DF-028BEBEAF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46" y="1959338"/>
            <a:ext cx="4196308" cy="29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7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schka.roffe@ed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arxiv.org/abs/2408.13687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arxiv.org/abs/2408.1368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oschka.roffe@ed.ac.uk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14325" y="2620963"/>
            <a:ext cx="6254750" cy="918033"/>
          </a:xfrm>
        </p:spPr>
        <p:txBody>
          <a:bodyPr/>
          <a:lstStyle/>
          <a:p>
            <a:r>
              <a:rPr lang="en-GB" dirty="0"/>
              <a:t>Quantum Error Correction: Surface Codes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14325" y="3688208"/>
            <a:ext cx="6254750" cy="1202880"/>
          </a:xfrm>
        </p:spPr>
        <p:txBody>
          <a:bodyPr/>
          <a:lstStyle/>
          <a:p>
            <a:r>
              <a:rPr lang="en-GB" dirty="0"/>
              <a:t>IQC Lecture 29, QEC Part III</a:t>
            </a:r>
          </a:p>
          <a:p>
            <a:r>
              <a:rPr lang="en-GB" sz="2000" dirty="0"/>
              <a:t>Instructor: Joschka Roffe, </a:t>
            </a:r>
            <a:r>
              <a:rPr lang="en-GB" sz="2000" dirty="0">
                <a:hlinkClick r:id="rId2"/>
              </a:rPr>
              <a:t>joschka.roffe@ed.ac.uk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7721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A39BA-6DC8-3D37-F51F-694E0AE45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FD72C5-4954-3B5A-1C19-E444A989E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881233" cy="586261"/>
          </a:xfrm>
        </p:spPr>
        <p:txBody>
          <a:bodyPr/>
          <a:lstStyle/>
          <a:p>
            <a:r>
              <a:rPr lang="en-GB" dirty="0"/>
              <a:t>The Tanner Graph Representation of QEC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E07E66-8A39-47B8-BCDA-06C59B8D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135" y="2795203"/>
            <a:ext cx="5122333" cy="23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F7ACB6-BDFE-8215-4F7B-CD01C4A89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53" y="3057685"/>
            <a:ext cx="2362664" cy="2135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4BF8E-7A82-A604-F723-F47FB9DE8F83}"/>
              </a:ext>
            </a:extLst>
          </p:cNvPr>
          <p:cNvSpPr txBox="1"/>
          <p:nvPr/>
        </p:nvSpPr>
        <p:spPr>
          <a:xfrm>
            <a:off x="2647067" y="5480932"/>
            <a:ext cx="265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Z-type stabiliser measurement qubit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40A6614-2257-CC90-1DF8-C1A1A083881B}"/>
              </a:ext>
            </a:extLst>
          </p:cNvPr>
          <p:cNvSpPr/>
          <p:nvPr/>
        </p:nvSpPr>
        <p:spPr>
          <a:xfrm>
            <a:off x="1945599" y="4389871"/>
            <a:ext cx="595531" cy="595531"/>
          </a:xfrm>
          <a:prstGeom prst="roundRect">
            <a:avLst/>
          </a:prstGeom>
          <a:solidFill>
            <a:srgbClr val="0070C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D18694-BA03-B59D-D745-0B206291859C}"/>
              </a:ext>
            </a:extLst>
          </p:cNvPr>
          <p:cNvSpPr/>
          <p:nvPr/>
        </p:nvSpPr>
        <p:spPr>
          <a:xfrm>
            <a:off x="5509419" y="4589344"/>
            <a:ext cx="4659047" cy="401061"/>
          </a:xfrm>
          <a:prstGeom prst="roundRect">
            <a:avLst/>
          </a:prstGeom>
          <a:solidFill>
            <a:srgbClr val="0070C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58F4F7-9316-A258-7E0D-3CE00AE5CACD}"/>
              </a:ext>
            </a:extLst>
          </p:cNvPr>
          <p:cNvCxnSpPr>
            <a:cxnSpLocks/>
          </p:cNvCxnSpPr>
          <p:nvPr/>
        </p:nvCxnSpPr>
        <p:spPr>
          <a:xfrm>
            <a:off x="5418667" y="2767789"/>
            <a:ext cx="142663" cy="111951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FA486EB-AF5D-B581-0848-78EBAC80919C}"/>
              </a:ext>
            </a:extLst>
          </p:cNvPr>
          <p:cNvCxnSpPr>
            <a:cxnSpLocks/>
          </p:cNvCxnSpPr>
          <p:nvPr/>
        </p:nvCxnSpPr>
        <p:spPr>
          <a:xfrm flipH="1" flipV="1">
            <a:off x="2541130" y="4985402"/>
            <a:ext cx="845537" cy="407865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2ED623-1D4F-C8A7-D754-63BF2917C092}"/>
              </a:ext>
            </a:extLst>
          </p:cNvPr>
          <p:cNvCxnSpPr>
            <a:cxnSpLocks/>
          </p:cNvCxnSpPr>
          <p:nvPr/>
        </p:nvCxnSpPr>
        <p:spPr>
          <a:xfrm flipH="1">
            <a:off x="3952169" y="2606581"/>
            <a:ext cx="1157641" cy="539813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98E5B7-8BE5-94F2-B3AB-6A1BDD09C95A}"/>
              </a:ext>
            </a:extLst>
          </p:cNvPr>
          <p:cNvCxnSpPr>
            <a:cxnSpLocks/>
          </p:cNvCxnSpPr>
          <p:nvPr/>
        </p:nvCxnSpPr>
        <p:spPr>
          <a:xfrm flipV="1">
            <a:off x="3649133" y="4800600"/>
            <a:ext cx="1557867" cy="592667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CE588E-AAE7-1949-F844-F77D8E80E38E}"/>
              </a:ext>
            </a:extLst>
          </p:cNvPr>
          <p:cNvSpPr/>
          <p:nvPr/>
        </p:nvSpPr>
        <p:spPr>
          <a:xfrm>
            <a:off x="3198666" y="3143544"/>
            <a:ext cx="595531" cy="595531"/>
          </a:xfrm>
          <a:prstGeom prst="round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AA74EB9-E1DD-2B8B-7D81-62A87AB65F32}"/>
              </a:ext>
            </a:extLst>
          </p:cNvPr>
          <p:cNvSpPr/>
          <p:nvPr/>
        </p:nvSpPr>
        <p:spPr>
          <a:xfrm>
            <a:off x="5509419" y="4090211"/>
            <a:ext cx="4659047" cy="401061"/>
          </a:xfrm>
          <a:prstGeom prst="round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B16ECF-8BDC-B48A-6FD6-516948A2A6D2}"/>
              </a:ext>
            </a:extLst>
          </p:cNvPr>
          <p:cNvSpPr txBox="1"/>
          <p:nvPr/>
        </p:nvSpPr>
        <p:spPr>
          <a:xfrm>
            <a:off x="5208233" y="1848942"/>
            <a:ext cx="2650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X-type stabiliser measurement qubit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CD18BBEC-3BCD-5F06-D955-0ACD5ED6F75F}"/>
              </a:ext>
            </a:extLst>
          </p:cNvPr>
          <p:cNvSpPr txBox="1">
            <a:spLocks/>
          </p:cNvSpPr>
          <p:nvPr/>
        </p:nvSpPr>
        <p:spPr>
          <a:xfrm>
            <a:off x="436668" y="1609242"/>
            <a:ext cx="4101465" cy="1068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/>
              <a:t>Tanner graphs</a:t>
            </a:r>
            <a:r>
              <a:rPr lang="en-GB" sz="1800"/>
              <a:t> provide a graphical representation of quantum error correction that allows us to design codes in a way that is </a:t>
            </a:r>
            <a:r>
              <a:rPr lang="en-GB" sz="1800" i="1"/>
              <a:t>connectivity aware</a:t>
            </a:r>
            <a:r>
              <a:rPr lang="en-GB" sz="1800"/>
              <a:t>.</a:t>
            </a:r>
            <a:br>
              <a:rPr lang="en-GB" sz="1600"/>
            </a:br>
            <a:br>
              <a:rPr lang="en-GB" sz="160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8767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6645-13F1-B47D-699D-BA691187A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D6B8A0-13CF-C6C2-2B30-2EF82D506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881233" cy="586261"/>
          </a:xfrm>
        </p:spPr>
        <p:txBody>
          <a:bodyPr/>
          <a:lstStyle/>
          <a:p>
            <a:r>
              <a:rPr lang="en-GB" dirty="0"/>
              <a:t>The Surface Code 4-Cycle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8716B8-D025-F5A5-291F-A61CF5457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07" y="2650678"/>
            <a:ext cx="2396539" cy="2166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5E581-BB28-005C-A731-346AD2D03481}"/>
              </a:ext>
            </a:extLst>
          </p:cNvPr>
          <p:cNvSpPr txBox="1"/>
          <p:nvPr/>
        </p:nvSpPr>
        <p:spPr>
          <a:xfrm>
            <a:off x="876295" y="5385121"/>
            <a:ext cx="265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Z-type stabiliser measurement qubit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6CB12F-062E-CBD6-FF94-CC536279B7D2}"/>
              </a:ext>
            </a:extLst>
          </p:cNvPr>
          <p:cNvCxnSpPr>
            <a:cxnSpLocks/>
          </p:cNvCxnSpPr>
          <p:nvPr/>
        </p:nvCxnSpPr>
        <p:spPr>
          <a:xfrm flipV="1">
            <a:off x="2023529" y="4546603"/>
            <a:ext cx="355600" cy="821267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334B58-A1E4-A122-FED4-B5AF2CA8D0E9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526363" y="2319450"/>
            <a:ext cx="148166" cy="516886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0E4EF8F-00A2-6109-14C4-B0AE0954786E}"/>
              </a:ext>
            </a:extLst>
          </p:cNvPr>
          <p:cNvSpPr txBox="1"/>
          <p:nvPr/>
        </p:nvSpPr>
        <p:spPr>
          <a:xfrm>
            <a:off x="2201329" y="1611564"/>
            <a:ext cx="2650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X-type stabiliser measurement qubit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77C86B-74A7-D2CE-6A2E-9A10E2D6ED34}"/>
              </a:ext>
            </a:extLst>
          </p:cNvPr>
          <p:cNvSpPr txBox="1"/>
          <p:nvPr/>
        </p:nvSpPr>
        <p:spPr>
          <a:xfrm>
            <a:off x="140931" y="3624466"/>
            <a:ext cx="1476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Data qubit 1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F94EBC-B9C1-552D-CDEE-D53B761C0A7E}"/>
              </a:ext>
            </a:extLst>
          </p:cNvPr>
          <p:cNvCxnSpPr>
            <a:cxnSpLocks/>
          </p:cNvCxnSpPr>
          <p:nvPr/>
        </p:nvCxnSpPr>
        <p:spPr>
          <a:xfrm flipH="1" flipV="1">
            <a:off x="3933997" y="4546603"/>
            <a:ext cx="323462" cy="41534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370B2A-2735-607F-DD82-6AF577E1A466}"/>
              </a:ext>
            </a:extLst>
          </p:cNvPr>
          <p:cNvCxnSpPr>
            <a:cxnSpLocks/>
          </p:cNvCxnSpPr>
          <p:nvPr/>
        </p:nvCxnSpPr>
        <p:spPr>
          <a:xfrm flipV="1">
            <a:off x="1283929" y="3115736"/>
            <a:ext cx="759978" cy="5087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CB940F-BA1B-386B-EFDC-B193FCD82911}"/>
              </a:ext>
            </a:extLst>
          </p:cNvPr>
          <p:cNvSpPr txBox="1"/>
          <p:nvPr/>
        </p:nvSpPr>
        <p:spPr>
          <a:xfrm>
            <a:off x="3933997" y="5066322"/>
            <a:ext cx="1052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Data qubit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icture Placeholder 3">
                <a:extLst>
                  <a:ext uri="{FF2B5EF4-FFF2-40B4-BE49-F238E27FC236}">
                    <a16:creationId xmlns:a16="http://schemas.microsoft.com/office/drawing/2014/main" id="{9A4B5C47-A4C0-41B5-8A60-F07D0FB9FB8F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6333853" y="1434375"/>
                <a:ext cx="5149527" cy="421289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000" b="1" dirty="0"/>
                  <a:t>Stabilisers</a:t>
                </a:r>
                <a:r>
                  <a:rPr lang="en-GB" sz="2000" dirty="0"/>
                  <a:t>:</a:t>
                </a:r>
              </a:p>
              <a:p>
                <a:pPr marL="0" indent="0">
                  <a:buNone/>
                </a:pPr>
                <a:endParaRPr lang="en-GB" sz="2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∪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∪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=⟨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/>
                  <a:t>Both stabilisers intersect on two-qubits: they commute!</a:t>
                </a:r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b="1" dirty="0"/>
                  <a:t>Logical qubit count</a:t>
                </a:r>
                <a:endParaRPr lang="en-GB" sz="200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=2−2=0</m:t>
                      </m:r>
                    </m:oMath>
                  </m:oMathPara>
                </a14:m>
                <a:endParaRPr lang="en-GB" sz="2000" b="0" dirty="0"/>
              </a:p>
              <a:p>
                <a:pPr marL="0" indent="0">
                  <a:buNone/>
                </a:pPr>
                <a:endParaRPr lang="en-GB" sz="2000" dirty="0"/>
              </a:p>
              <a:p>
                <a:pPr marL="0" indent="0">
                  <a:buNone/>
                </a:pPr>
                <a:r>
                  <a:rPr lang="en-GB" sz="2000" dirty="0"/>
                  <a:t>The surface code four-cycle does not encode information! </a:t>
                </a:r>
                <a:br>
                  <a:rPr lang="en-GB" sz="2000" dirty="0"/>
                </a:br>
                <a:br>
                  <a:rPr lang="en-GB" sz="2000" dirty="0"/>
                </a:br>
                <a:endParaRPr lang="en-GB" sz="2000" dirty="0"/>
              </a:p>
            </p:txBody>
          </p:sp>
        </mc:Choice>
        <mc:Fallback xmlns="">
          <p:sp>
            <p:nvSpPr>
              <p:cNvPr id="23" name="Picture Placeholder 3">
                <a:extLst>
                  <a:ext uri="{FF2B5EF4-FFF2-40B4-BE49-F238E27FC236}">
                    <a16:creationId xmlns:a16="http://schemas.microsoft.com/office/drawing/2014/main" id="{9A4B5C47-A4C0-41B5-8A60-F07D0FB9FB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6333853" y="1434375"/>
                <a:ext cx="5149527" cy="4212891"/>
              </a:xfrm>
              <a:blipFill>
                <a:blip r:embed="rId3"/>
                <a:stretch>
                  <a:fillRect l="-1183" t="-1447" b="-136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7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B7AB71-EAF6-241B-38AE-A629693C0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Surface Code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0BAFBC-31AC-FB20-8882-1C21EE33E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0042" y="1988609"/>
            <a:ext cx="1504950" cy="150495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BA6A144-A5C3-AACD-24C8-15EC89B5D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700742" y="1988609"/>
            <a:ext cx="1504950" cy="150495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45DF340-24CD-DE63-D014-2BADD7806F4D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>
            <a:off x="1700816" y="2550659"/>
            <a:ext cx="1504800" cy="150495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D3310E7-E06B-0323-6474-3E92F28008F7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 flipH="1" flipV="1">
            <a:off x="1180192" y="2550733"/>
            <a:ext cx="1504800" cy="15048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F624D6C-7357-D788-C8E6-5897B2C5770D}"/>
              </a:ext>
            </a:extLst>
          </p:cNvPr>
          <p:cNvGrpSpPr/>
          <p:nvPr/>
        </p:nvGrpSpPr>
        <p:grpSpPr>
          <a:xfrm>
            <a:off x="2261656" y="1990186"/>
            <a:ext cx="2025650" cy="2066925"/>
            <a:chOff x="3165475" y="2587625"/>
            <a:chExt cx="2025650" cy="2066925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8DFBF2D-595E-EC31-706D-468A180B3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65475" y="2587625"/>
              <a:ext cx="1504950" cy="1504950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CC273414-0284-1A25-7FD1-83949AF74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686175" y="2587625"/>
              <a:ext cx="1504950" cy="150495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C587134-C289-33E0-0721-3140693EFDF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H="1">
              <a:off x="3686249" y="3149675"/>
              <a:ext cx="1504800" cy="1504950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482812A-78A0-62C9-6673-603646A4762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H="1" flipV="1">
              <a:off x="3165625" y="3149749"/>
              <a:ext cx="1504800" cy="1504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15B288-8551-4E22-82B3-47E86F52B82A}"/>
              </a:ext>
            </a:extLst>
          </p:cNvPr>
          <p:cNvGrpSpPr/>
          <p:nvPr/>
        </p:nvGrpSpPr>
        <p:grpSpPr>
          <a:xfrm>
            <a:off x="1178978" y="3070299"/>
            <a:ext cx="2025650" cy="2066925"/>
            <a:chOff x="3165475" y="2587625"/>
            <a:chExt cx="2025650" cy="20669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F41540E-2D6C-98DD-6006-189FB4550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65475" y="2587625"/>
              <a:ext cx="1504950" cy="1504950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3777F26A-8975-B427-7E5F-41E385B61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686175" y="2587625"/>
              <a:ext cx="1504950" cy="1504950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36008DDB-240E-364E-E1FB-8B0EA0A32E4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H="1">
              <a:off x="3686249" y="3149675"/>
              <a:ext cx="1504800" cy="150495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413C4845-A248-27FA-D442-6AD910F88DE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H="1" flipV="1">
              <a:off x="3165625" y="3149749"/>
              <a:ext cx="1504800" cy="15048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02CC89B-FB23-1722-F932-ED25EF8CC245}"/>
              </a:ext>
            </a:extLst>
          </p:cNvPr>
          <p:cNvGrpSpPr/>
          <p:nvPr/>
        </p:nvGrpSpPr>
        <p:grpSpPr>
          <a:xfrm>
            <a:off x="2263772" y="3069686"/>
            <a:ext cx="2025650" cy="2066925"/>
            <a:chOff x="3165475" y="2587625"/>
            <a:chExt cx="2025650" cy="2066925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B05F41B-1EB4-202D-6EC3-C3ACD264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65475" y="2587625"/>
              <a:ext cx="1504950" cy="1504950"/>
            </a:xfrm>
            <a:prstGeom prst="rect">
              <a:avLst/>
            </a:prstGeom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8DC9D993-C966-BCF5-D6C9-2A2BB3E9F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>
              <a:off x="3686175" y="2587625"/>
              <a:ext cx="1504950" cy="15049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1C83B016-406C-EA8D-2FE7-CF7172B845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H="1">
              <a:off x="3686249" y="3149675"/>
              <a:ext cx="1504800" cy="1504950"/>
            </a:xfrm>
            <a:prstGeom prst="rect">
              <a:avLst/>
            </a:prstGeom>
          </p:spPr>
        </p:pic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514D9CF-7BEC-36A2-6AB5-D97811BB626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H="1" flipV="1">
              <a:off x="3165625" y="3149749"/>
              <a:ext cx="1504800" cy="150480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5B318D4-8EA4-9F33-1556-86D46EAF85A4}"/>
              </a:ext>
            </a:extLst>
          </p:cNvPr>
          <p:cNvSpPr txBox="1"/>
          <p:nvPr/>
        </p:nvSpPr>
        <p:spPr>
          <a:xfrm>
            <a:off x="6977945" y="1533874"/>
            <a:ext cx="40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Larger surface codes can be constructed by tiling four-cycles together.</a:t>
            </a:r>
          </a:p>
        </p:txBody>
      </p:sp>
    </p:spTree>
    <p:extLst>
      <p:ext uri="{BB962C8B-B14F-4D97-AF65-F5344CB8AC3E}">
        <p14:creationId xmlns:p14="http://schemas.microsoft.com/office/powerpoint/2010/main" val="16656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8DDDA-4B56-B0CB-8142-4C955644A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3525BD-51EC-0B58-DF12-F19B22BDE3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Surface Code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4BB5051-FCEA-2900-E7E5-F7EAC98FC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828" y="2175383"/>
            <a:ext cx="2628818" cy="2636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963655-01CC-D44C-4E34-93D550F4E36E}"/>
              </a:ext>
            </a:extLst>
          </p:cNvPr>
          <p:cNvSpPr txBox="1"/>
          <p:nvPr/>
        </p:nvSpPr>
        <p:spPr>
          <a:xfrm>
            <a:off x="6977945" y="1533874"/>
            <a:ext cx="40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Larger surface codes can be constructed by tiling four-cycles together.</a:t>
            </a:r>
          </a:p>
        </p:txBody>
      </p:sp>
    </p:spTree>
    <p:extLst>
      <p:ext uri="{BB962C8B-B14F-4D97-AF65-F5344CB8AC3E}">
        <p14:creationId xmlns:p14="http://schemas.microsoft.com/office/powerpoint/2010/main" val="164877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203D5-F763-5958-1F0F-A1E8EBF21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F6ABA04-AB56-813C-10E8-0452A4BE4BAB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r>
                  <a:rPr lang="en-GB" dirty="0"/>
                  <a:t>The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</a:rPr>
                      <m:t>𝒅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GB" dirty="0"/>
                  <a:t> Surface Code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1F6ABA04-AB56-813C-10E8-0452A4BE4B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2534" t="-21875" b="-2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6206F84B-ED70-3B29-448D-5105DB9FA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828" y="2175383"/>
            <a:ext cx="2628818" cy="2636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D0301-7B23-4021-C2E9-BB0183C42A51}"/>
              </a:ext>
            </a:extLst>
          </p:cNvPr>
          <p:cNvSpPr txBox="1"/>
          <p:nvPr/>
        </p:nvSpPr>
        <p:spPr>
          <a:xfrm>
            <a:off x="6977945" y="1533874"/>
            <a:ext cx="4016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Larger surface codes can be constructed by tiling four-cycles together.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E26B2FE-E352-4F28-D7DE-D2B7BC9E3699}"/>
              </a:ext>
            </a:extLst>
          </p:cNvPr>
          <p:cNvSpPr/>
          <p:nvPr/>
        </p:nvSpPr>
        <p:spPr>
          <a:xfrm>
            <a:off x="2569710" y="3355096"/>
            <a:ext cx="925965" cy="985905"/>
          </a:xfrm>
          <a:prstGeom prst="roundRect">
            <a:avLst/>
          </a:prstGeom>
          <a:solidFill>
            <a:srgbClr val="0070C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DBABEF-18B9-7081-5407-84491DFCE70D}"/>
              </a:ext>
            </a:extLst>
          </p:cNvPr>
          <p:cNvSpPr/>
          <p:nvPr/>
        </p:nvSpPr>
        <p:spPr>
          <a:xfrm>
            <a:off x="1465828" y="2300019"/>
            <a:ext cx="948006" cy="948006"/>
          </a:xfrm>
          <a:prstGeom prst="roundRect">
            <a:avLst/>
          </a:prstGeom>
          <a:solidFill>
            <a:srgbClr val="00B05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98BA5-D10B-A4D9-1B1D-0AC00787D9A9}"/>
              </a:ext>
            </a:extLst>
          </p:cNvPr>
          <p:cNvSpPr txBox="1"/>
          <p:nvPr/>
        </p:nvSpPr>
        <p:spPr>
          <a:xfrm>
            <a:off x="6977945" y="3154302"/>
            <a:ext cx="40167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construction guarantees that any two X- and Z-type stabiliser always intersect non-trivially on an even number of qubits. =&gt; The stabilisers always commute!</a:t>
            </a:r>
          </a:p>
        </p:txBody>
      </p:sp>
    </p:spTree>
    <p:extLst>
      <p:ext uri="{BB962C8B-B14F-4D97-AF65-F5344CB8AC3E}">
        <p14:creationId xmlns:p14="http://schemas.microsoft.com/office/powerpoint/2010/main" val="3174062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11869-7BF3-7E74-B759-183EFA852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C93AC2-9465-D582-8FD3-38F5D4FC8F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6913319" cy="586261"/>
          </a:xfrm>
        </p:spPr>
        <p:txBody>
          <a:bodyPr/>
          <a:lstStyle/>
          <a:p>
            <a:r>
              <a:rPr lang="en-GB" dirty="0"/>
              <a:t>Surface codes: logical qubit count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19B13EF-F99A-53A6-B8C3-58D1BAF71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08" y="2147247"/>
            <a:ext cx="2628818" cy="26363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D9A887-3A37-D770-0AD7-478F9722BC99}"/>
                  </a:ext>
                </a:extLst>
              </p:cNvPr>
              <p:cNvSpPr txBox="1"/>
              <p:nvPr/>
            </p:nvSpPr>
            <p:spPr>
              <a:xfrm>
                <a:off x="3702520" y="1815227"/>
                <a:ext cx="40167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This surface code has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en-GB" sz="2400" dirty="0"/>
                  <a:t> physical (data) qubits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D9A887-3A37-D770-0AD7-478F9722B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520" y="1815227"/>
                <a:ext cx="4016730" cy="830997"/>
              </a:xfrm>
              <a:prstGeom prst="rect">
                <a:avLst/>
              </a:prstGeom>
              <a:blipFill>
                <a:blip r:embed="rId3"/>
                <a:stretch>
                  <a:fillRect l="-2276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940560-930C-5D88-E6FC-426E0BF2CED6}"/>
                  </a:ext>
                </a:extLst>
              </p:cNvPr>
              <p:cNvSpPr txBox="1"/>
              <p:nvPr/>
            </p:nvSpPr>
            <p:spPr>
              <a:xfrm>
                <a:off x="8442456" y="1815227"/>
                <a:ext cx="3021436" cy="3785652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For a surface patch of any size, the number of stabiliser generators is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GB" sz="2400" dirty="0"/>
                  <a:t>.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This means all surface codes (other than the surface code four-cycle) encode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400" dirty="0"/>
                  <a:t> logical qubits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940560-930C-5D88-E6FC-426E0BF2CE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456" y="1815227"/>
                <a:ext cx="3021436" cy="3785652"/>
              </a:xfrm>
              <a:prstGeom prst="rect">
                <a:avLst/>
              </a:prstGeom>
              <a:blipFill>
                <a:blip r:embed="rId4"/>
                <a:stretch>
                  <a:fillRect l="-2376" t="-635" r="-3762" b="-1905"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BE47E6-CB5D-4C57-B3F6-C2492DEE15C6}"/>
                  </a:ext>
                </a:extLst>
              </p:cNvPr>
              <p:cNvSpPr txBox="1"/>
              <p:nvPr/>
            </p:nvSpPr>
            <p:spPr>
              <a:xfrm>
                <a:off x="3702520" y="2946625"/>
                <a:ext cx="401673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There are 12 auxiliary qubits measuring 12 independent stabiliser generators. =&gt;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en-GB" sz="2400" dirty="0"/>
              </a:p>
              <a:p>
                <a:endParaRPr lang="en-GB" sz="2400" dirty="0"/>
              </a:p>
              <a:p>
                <a:pPr/>
                <a:r>
                  <a:rPr lang="en-GB" sz="2400" b="1" dirty="0"/>
                  <a:t>Logical qubit count</a:t>
                </a:r>
                <a:r>
                  <a:rPr lang="en-GB" sz="2400" dirty="0"/>
                  <a:t>:</a:t>
                </a:r>
                <a:br>
                  <a:rPr lang="en-GB" sz="2400" dirty="0"/>
                </a:br>
                <a:br>
                  <a:rPr lang="en-GB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begChr m:val="|"/>
                          <m:endChr m:val="|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BE47E6-CB5D-4C57-B3F6-C2492DEE1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2520" y="2946625"/>
                <a:ext cx="4016730" cy="3046988"/>
              </a:xfrm>
              <a:prstGeom prst="rect">
                <a:avLst/>
              </a:prstGeom>
              <a:blipFill>
                <a:blip r:embed="rId5"/>
                <a:stretch>
                  <a:fillRect l="-2276" t="-16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615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C7DA-E7DB-B2F2-6A59-35A897AFA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DE79F-F8B8-3AA2-F34F-C9E66A04E9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Surface codes: error detection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FF3B78-37B9-9B00-CDCC-6B66D4F6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39" y="1454606"/>
            <a:ext cx="4201549" cy="42135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0CA29B-4BF4-5E1E-578B-E377E3BBC704}"/>
              </a:ext>
            </a:extLst>
          </p:cNvPr>
          <p:cNvSpPr txBox="1"/>
          <p:nvPr/>
        </p:nvSpPr>
        <p:spPr>
          <a:xfrm>
            <a:off x="414337" y="1612127"/>
            <a:ext cx="4016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Surface codes are CSS codes: X- and Z-type errors are detected by different stabilisers.</a:t>
            </a:r>
          </a:p>
        </p:txBody>
      </p:sp>
    </p:spTree>
    <p:extLst>
      <p:ext uri="{BB962C8B-B14F-4D97-AF65-F5344CB8AC3E}">
        <p14:creationId xmlns:p14="http://schemas.microsoft.com/office/powerpoint/2010/main" val="3723163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1DE15-853E-FA8F-CF9F-ED0B0AADA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A9BFA0FA-5490-0EE9-2090-336A0DC3C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39" y="1454606"/>
            <a:ext cx="4201549" cy="42135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DE2DA-C83B-8CFC-DA7F-4C32E9E5F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Surface codes: error detection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C9611-0009-413D-DD1C-4EDAD543C161}"/>
              </a:ext>
            </a:extLst>
          </p:cNvPr>
          <p:cNvSpPr txBox="1"/>
          <p:nvPr/>
        </p:nvSpPr>
        <p:spPr>
          <a:xfrm>
            <a:off x="8392407" y="260543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24357E-08DC-1291-BF7C-2B5F5E3F8536}"/>
              </a:ext>
            </a:extLst>
          </p:cNvPr>
          <p:cNvSpPr txBox="1"/>
          <p:nvPr/>
        </p:nvSpPr>
        <p:spPr>
          <a:xfrm>
            <a:off x="8416222" y="1796534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310825-4B3E-A03C-B252-ABAC252FED03}"/>
              </a:ext>
            </a:extLst>
          </p:cNvPr>
          <p:cNvSpPr txBox="1"/>
          <p:nvPr/>
        </p:nvSpPr>
        <p:spPr>
          <a:xfrm>
            <a:off x="8416222" y="3515126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7F5C5-3081-D120-371D-B67522FE4F8D}"/>
              </a:ext>
            </a:extLst>
          </p:cNvPr>
          <p:cNvSpPr txBox="1"/>
          <p:nvPr/>
        </p:nvSpPr>
        <p:spPr>
          <a:xfrm>
            <a:off x="414337" y="1612127"/>
            <a:ext cx="4016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Surface codes are CSS codes: X- and Z-type errors are detected by different stabilisers.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41D457-1883-3685-CF98-326B2890E5B6}"/>
              </a:ext>
            </a:extLst>
          </p:cNvPr>
          <p:cNvSpPr txBox="1"/>
          <p:nvPr/>
        </p:nvSpPr>
        <p:spPr>
          <a:xfrm>
            <a:off x="5223950" y="2331857"/>
            <a:ext cx="1744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Z-type stabiliser measurement syndrome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0C621A-F48E-CB91-7436-D2E13331CE64}"/>
              </a:ext>
            </a:extLst>
          </p:cNvPr>
          <p:cNvCxnSpPr>
            <a:cxnSpLocks/>
          </p:cNvCxnSpPr>
          <p:nvPr/>
        </p:nvCxnSpPr>
        <p:spPr>
          <a:xfrm flipV="1">
            <a:off x="6945543" y="2076450"/>
            <a:ext cx="1374545" cy="510814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137502-AFE3-914B-E1AA-B089ACDD93F2}"/>
              </a:ext>
            </a:extLst>
          </p:cNvPr>
          <p:cNvCxnSpPr>
            <a:cxnSpLocks/>
          </p:cNvCxnSpPr>
          <p:nvPr/>
        </p:nvCxnSpPr>
        <p:spPr>
          <a:xfrm>
            <a:off x="7100888" y="2943225"/>
            <a:ext cx="1219200" cy="623888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F0C1219-1BC4-8815-B3C3-A0E8A3E22DE2}"/>
              </a:ext>
            </a:extLst>
          </p:cNvPr>
          <p:cNvCxnSpPr>
            <a:cxnSpLocks/>
          </p:cNvCxnSpPr>
          <p:nvPr/>
        </p:nvCxnSpPr>
        <p:spPr>
          <a:xfrm flipH="1">
            <a:off x="8758238" y="952500"/>
            <a:ext cx="399417" cy="1669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0DCD05A-9E53-DACB-81E5-9DBC537A4735}"/>
              </a:ext>
            </a:extLst>
          </p:cNvPr>
          <p:cNvSpPr txBox="1"/>
          <p:nvPr/>
        </p:nvSpPr>
        <p:spPr>
          <a:xfrm>
            <a:off x="8392407" y="482974"/>
            <a:ext cx="144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X-error</a:t>
            </a:r>
          </a:p>
        </p:txBody>
      </p:sp>
    </p:spTree>
    <p:extLst>
      <p:ext uri="{BB962C8B-B14F-4D97-AF65-F5344CB8AC3E}">
        <p14:creationId xmlns:p14="http://schemas.microsoft.com/office/powerpoint/2010/main" val="537046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6D19A-800D-6806-886D-D3E971EAC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167B42-3C27-1018-04DE-09A658A92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Surface codes: error detection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F53E6DB-3B52-EFFA-AE34-ABEC87089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39" y="1454606"/>
            <a:ext cx="4201549" cy="4213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A9B372-6A51-31B0-7577-8921C27AE089}"/>
              </a:ext>
            </a:extLst>
          </p:cNvPr>
          <p:cNvSpPr txBox="1"/>
          <p:nvPr/>
        </p:nvSpPr>
        <p:spPr>
          <a:xfrm>
            <a:off x="10111670" y="4310412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C6A999-011D-BADF-F747-7BDDF3B6B978}"/>
              </a:ext>
            </a:extLst>
          </p:cNvPr>
          <p:cNvSpPr txBox="1"/>
          <p:nvPr/>
        </p:nvSpPr>
        <p:spPr>
          <a:xfrm>
            <a:off x="9278234" y="4365329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10C6BB-0000-AEAD-4333-B8984834745B}"/>
              </a:ext>
            </a:extLst>
          </p:cNvPr>
          <p:cNvSpPr txBox="1"/>
          <p:nvPr/>
        </p:nvSpPr>
        <p:spPr>
          <a:xfrm>
            <a:off x="10983209" y="4365329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82DE67-9681-B81F-A015-450C5C853C27}"/>
              </a:ext>
            </a:extLst>
          </p:cNvPr>
          <p:cNvSpPr txBox="1"/>
          <p:nvPr/>
        </p:nvSpPr>
        <p:spPr>
          <a:xfrm>
            <a:off x="414337" y="1612127"/>
            <a:ext cx="4016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Surface codes are CSS codes: X- and Z-type errors are detected by different stabilisers.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2177D3-26BB-2FC0-8C9C-7BC885BA47BA}"/>
              </a:ext>
            </a:extLst>
          </p:cNvPr>
          <p:cNvCxnSpPr>
            <a:cxnSpLocks/>
          </p:cNvCxnSpPr>
          <p:nvPr/>
        </p:nvCxnSpPr>
        <p:spPr>
          <a:xfrm flipV="1">
            <a:off x="7010400" y="4734661"/>
            <a:ext cx="2233613" cy="19408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824E9DB-8DEB-C13E-FFE7-395467F33E47}"/>
              </a:ext>
            </a:extLst>
          </p:cNvPr>
          <p:cNvCxnSpPr>
            <a:cxnSpLocks/>
          </p:cNvCxnSpPr>
          <p:nvPr/>
        </p:nvCxnSpPr>
        <p:spPr>
          <a:xfrm flipV="1">
            <a:off x="7047478" y="4672496"/>
            <a:ext cx="3877557" cy="86629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2B1F28E-30B6-08A7-4094-C9BAF61FC3C9}"/>
              </a:ext>
            </a:extLst>
          </p:cNvPr>
          <p:cNvSpPr txBox="1"/>
          <p:nvPr/>
        </p:nvSpPr>
        <p:spPr>
          <a:xfrm>
            <a:off x="4810266" y="4911506"/>
            <a:ext cx="265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X-type stabiliser measurement</a:t>
            </a:r>
          </a:p>
          <a:p>
            <a:pPr algn="ctr"/>
            <a:r>
              <a:rPr lang="en-GB" dirty="0"/>
              <a:t>syndrome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EFDAFD-AC07-32CF-E48F-9B4F4C9A2F92}"/>
              </a:ext>
            </a:extLst>
          </p:cNvPr>
          <p:cNvCxnSpPr>
            <a:cxnSpLocks/>
          </p:cNvCxnSpPr>
          <p:nvPr/>
        </p:nvCxnSpPr>
        <p:spPr>
          <a:xfrm flipH="1">
            <a:off x="10484575" y="952500"/>
            <a:ext cx="707300" cy="3412829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29FA16D-4D92-EA4D-2DD8-2063D7F73189}"/>
              </a:ext>
            </a:extLst>
          </p:cNvPr>
          <p:cNvSpPr txBox="1"/>
          <p:nvPr/>
        </p:nvSpPr>
        <p:spPr>
          <a:xfrm>
            <a:off x="10484575" y="532583"/>
            <a:ext cx="144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Z-error</a:t>
            </a:r>
          </a:p>
        </p:txBody>
      </p:sp>
    </p:spTree>
    <p:extLst>
      <p:ext uri="{BB962C8B-B14F-4D97-AF65-F5344CB8AC3E}">
        <p14:creationId xmlns:p14="http://schemas.microsoft.com/office/powerpoint/2010/main" val="171008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C7DE9-AFD4-8A09-F40D-16CDA4793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F0AC48-CA59-0C9A-2ED1-9B396DFA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Surface codes: error detection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3CBC36B-3BD0-5592-E7E1-F65D46E6F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139" y="1454606"/>
            <a:ext cx="4201549" cy="4213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C1A596-E854-DA41-8FB8-3D1F4888CEB4}"/>
              </a:ext>
            </a:extLst>
          </p:cNvPr>
          <p:cNvSpPr txBox="1"/>
          <p:nvPr/>
        </p:nvSpPr>
        <p:spPr>
          <a:xfrm>
            <a:off x="8392407" y="260543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6DD066-1148-7C7E-9E4D-DEC182C6B0B2}"/>
              </a:ext>
            </a:extLst>
          </p:cNvPr>
          <p:cNvSpPr txBox="1"/>
          <p:nvPr/>
        </p:nvSpPr>
        <p:spPr>
          <a:xfrm>
            <a:off x="8416222" y="1796534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02C65-9A36-475C-9C4E-70ED3991229E}"/>
              </a:ext>
            </a:extLst>
          </p:cNvPr>
          <p:cNvSpPr txBox="1"/>
          <p:nvPr/>
        </p:nvSpPr>
        <p:spPr>
          <a:xfrm>
            <a:off x="8416222" y="3515126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D9AC8-426F-7961-75BA-812BE432923B}"/>
              </a:ext>
            </a:extLst>
          </p:cNvPr>
          <p:cNvSpPr txBox="1"/>
          <p:nvPr/>
        </p:nvSpPr>
        <p:spPr>
          <a:xfrm>
            <a:off x="10111670" y="4310412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FDA173-258E-483A-D1C5-798AA0CABDC4}"/>
              </a:ext>
            </a:extLst>
          </p:cNvPr>
          <p:cNvSpPr txBox="1"/>
          <p:nvPr/>
        </p:nvSpPr>
        <p:spPr>
          <a:xfrm>
            <a:off x="9278234" y="4365329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44668C-7BDA-FE6A-718C-2D5C7DBF62B1}"/>
              </a:ext>
            </a:extLst>
          </p:cNvPr>
          <p:cNvSpPr txBox="1"/>
          <p:nvPr/>
        </p:nvSpPr>
        <p:spPr>
          <a:xfrm>
            <a:off x="10983209" y="4365329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ADBC2-1CEB-6805-B3E6-69E97413E7F2}"/>
              </a:ext>
            </a:extLst>
          </p:cNvPr>
          <p:cNvSpPr txBox="1"/>
          <p:nvPr/>
        </p:nvSpPr>
        <p:spPr>
          <a:xfrm>
            <a:off x="414337" y="1612127"/>
            <a:ext cx="4016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Surface codes are CSS codes: X- and Z-type errors are detected by different stabilisers.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8F68A-9784-54D4-0E9D-209B5F268FFC}"/>
              </a:ext>
            </a:extLst>
          </p:cNvPr>
          <p:cNvSpPr txBox="1"/>
          <p:nvPr/>
        </p:nvSpPr>
        <p:spPr>
          <a:xfrm>
            <a:off x="5223950" y="2331857"/>
            <a:ext cx="1744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Z-type stabiliser measurement syndrome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7490F9-D470-4D09-4FA1-5055ADC52A48}"/>
              </a:ext>
            </a:extLst>
          </p:cNvPr>
          <p:cNvCxnSpPr>
            <a:cxnSpLocks/>
          </p:cNvCxnSpPr>
          <p:nvPr/>
        </p:nvCxnSpPr>
        <p:spPr>
          <a:xfrm flipV="1">
            <a:off x="6945543" y="2076450"/>
            <a:ext cx="1374545" cy="510814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86E162-306E-B77B-E2B3-A8ADFC6C3BDD}"/>
              </a:ext>
            </a:extLst>
          </p:cNvPr>
          <p:cNvCxnSpPr>
            <a:cxnSpLocks/>
          </p:cNvCxnSpPr>
          <p:nvPr/>
        </p:nvCxnSpPr>
        <p:spPr>
          <a:xfrm>
            <a:off x="7100888" y="2943225"/>
            <a:ext cx="1219200" cy="623888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36C70A-BF11-C65D-C9EC-B4D1EF1393AF}"/>
              </a:ext>
            </a:extLst>
          </p:cNvPr>
          <p:cNvCxnSpPr>
            <a:cxnSpLocks/>
          </p:cNvCxnSpPr>
          <p:nvPr/>
        </p:nvCxnSpPr>
        <p:spPr>
          <a:xfrm flipV="1">
            <a:off x="7010400" y="4734661"/>
            <a:ext cx="2233613" cy="19408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278A870-E4CD-8EAB-9A46-2BC39ADE93DE}"/>
              </a:ext>
            </a:extLst>
          </p:cNvPr>
          <p:cNvCxnSpPr>
            <a:cxnSpLocks/>
          </p:cNvCxnSpPr>
          <p:nvPr/>
        </p:nvCxnSpPr>
        <p:spPr>
          <a:xfrm flipV="1">
            <a:off x="7047478" y="4672496"/>
            <a:ext cx="3877557" cy="86629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C55C6D9-CEF4-88A2-C22D-D472E6A8F1C0}"/>
              </a:ext>
            </a:extLst>
          </p:cNvPr>
          <p:cNvSpPr txBox="1"/>
          <p:nvPr/>
        </p:nvSpPr>
        <p:spPr>
          <a:xfrm>
            <a:off x="4810266" y="4911506"/>
            <a:ext cx="265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X-type stabiliser measurement</a:t>
            </a:r>
          </a:p>
          <a:p>
            <a:pPr algn="ctr"/>
            <a:r>
              <a:rPr lang="en-GB" dirty="0"/>
              <a:t>syndrome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12949CF-B63B-EA72-D2A9-F5458776770F}"/>
              </a:ext>
            </a:extLst>
          </p:cNvPr>
          <p:cNvCxnSpPr>
            <a:cxnSpLocks/>
          </p:cNvCxnSpPr>
          <p:nvPr/>
        </p:nvCxnSpPr>
        <p:spPr>
          <a:xfrm flipH="1">
            <a:off x="8758238" y="952500"/>
            <a:ext cx="399417" cy="16699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92A7FE4-C868-2C8B-990B-7377927E4F82}"/>
              </a:ext>
            </a:extLst>
          </p:cNvPr>
          <p:cNvSpPr txBox="1"/>
          <p:nvPr/>
        </p:nvSpPr>
        <p:spPr>
          <a:xfrm>
            <a:off x="8392407" y="482974"/>
            <a:ext cx="144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X-error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06C6F6-34B9-137C-2D7B-0937B36274B4}"/>
              </a:ext>
            </a:extLst>
          </p:cNvPr>
          <p:cNvCxnSpPr>
            <a:cxnSpLocks/>
          </p:cNvCxnSpPr>
          <p:nvPr/>
        </p:nvCxnSpPr>
        <p:spPr>
          <a:xfrm flipH="1">
            <a:off x="10484575" y="952500"/>
            <a:ext cx="707300" cy="3412829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A9C009D-4520-340E-7870-1BD8CD7CC5DD}"/>
              </a:ext>
            </a:extLst>
          </p:cNvPr>
          <p:cNvSpPr txBox="1"/>
          <p:nvPr/>
        </p:nvSpPr>
        <p:spPr>
          <a:xfrm>
            <a:off x="10484575" y="532583"/>
            <a:ext cx="1448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Z-error</a:t>
            </a:r>
          </a:p>
        </p:txBody>
      </p:sp>
    </p:spTree>
    <p:extLst>
      <p:ext uri="{BB962C8B-B14F-4D97-AF65-F5344CB8AC3E}">
        <p14:creationId xmlns:p14="http://schemas.microsoft.com/office/powerpoint/2010/main" val="265914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818F91-19DC-B3DE-D99F-F46C5C3DE3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966" y="512384"/>
            <a:ext cx="6254750" cy="586261"/>
          </a:xfrm>
        </p:spPr>
        <p:txBody>
          <a:bodyPr/>
          <a:lstStyle/>
          <a:p>
            <a:r>
              <a:rPr lang="en-GB" dirty="0"/>
              <a:t>Recap: Stabiliser Codes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9FEC95F7-FD2C-3B52-1AC5-6E2A2D3BD345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592966" y="1533002"/>
                <a:ext cx="3700021" cy="481261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The stabilisers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GB" sz="1600" dirty="0"/>
                  <a:t> of a quantum error correction code simultaneously act as the identity on the logical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 such that:</a:t>
                </a:r>
                <a14:m>
                  <m:oMath xmlns:m="http://schemas.openxmlformats.org/officeDocument/2006/math"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6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1600" b="0" i="0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=(+1)</m:t>
                    </m:r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GB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1600" dirty="0"/>
                  <a:t>    for all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 </a:t>
                </a:r>
              </a:p>
              <a:p>
                <a:pPr marL="0" indent="0" algn="ctr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To detect errors, a generating set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GB" sz="1600" dirty="0"/>
                  <a:t> is measured using the Hadamard test syndrome extraction gadgets (as described in Lecture 25).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b="1" dirty="0"/>
                  <a:t>Minimal generating set of stabilisers</a:t>
                </a:r>
              </a:p>
              <a:p>
                <a:pPr marL="0" indent="0">
                  <a:buNone/>
                </a:pPr>
                <a:r>
                  <a:rPr lang="en-GB" sz="1600" dirty="0"/>
                  <a:t>A generating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⟨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GB" sz="1600" dirty="0"/>
                  <a:t> in minimal if all operators in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GB" sz="1600" dirty="0"/>
                  <a:t> are independent. E.g.,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GB" sz="1600" dirty="0"/>
                  <a:t> is not a generating set,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)(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.</a:t>
                </a:r>
                <a:br>
                  <a:rPr lang="en-GB" sz="1400" dirty="0"/>
                </a:br>
                <a:br>
                  <a:rPr lang="en-GB" sz="1400" dirty="0"/>
                </a:br>
                <a:endParaRPr lang="en-GB" sz="1400" dirty="0"/>
              </a:p>
            </p:txBody>
          </p:sp>
        </mc:Choice>
        <mc:Fallback xmlns="">
          <p:sp>
            <p:nvSpPr>
              <p:cNvPr id="4" name="Picture Placeholder 3">
                <a:extLst>
                  <a:ext uri="{FF2B5EF4-FFF2-40B4-BE49-F238E27FC236}">
                    <a16:creationId xmlns:a16="http://schemas.microsoft.com/office/drawing/2014/main" id="{9FEC95F7-FD2C-3B52-1AC5-6E2A2D3BD3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592966" y="1533002"/>
                <a:ext cx="3700021" cy="4812613"/>
              </a:xfrm>
              <a:blipFill>
                <a:blip r:embed="rId2"/>
                <a:stretch>
                  <a:fillRect l="-824" t="-633" r="-14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F18000-E78E-9848-9400-EC23AACE9E67}"/>
                  </a:ext>
                </a:extLst>
              </p:cNvPr>
              <p:cNvSpPr txBox="1"/>
              <p:nvPr/>
            </p:nvSpPr>
            <p:spPr>
              <a:xfrm>
                <a:off x="6200206" y="129230"/>
                <a:ext cx="5013893" cy="85151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The Pauli Group</a:t>
                </a:r>
                <a:r>
                  <a:rPr lang="en-GB" sz="1600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GB" sz="1600" dirty="0"/>
                  <a:t> is the Pauli-group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(±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𝑖𝐼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 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,±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,±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,±</m:t>
                    </m:r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GB" sz="1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600" dirty="0"/>
                  <a:t> over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1600" dirty="0"/>
                  <a:t> qubits. 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𝒫</m:t>
                        </m:r>
                      </m:e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⊗3</m:t>
                        </m:r>
                      </m:sup>
                    </m:sSup>
                  </m:oMath>
                </a14:m>
                <a:r>
                  <a:rPr lang="en-GB" sz="1600" dirty="0"/>
                  <a:t>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F18000-E78E-9848-9400-EC23AACE9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206" y="129230"/>
                <a:ext cx="5013893" cy="851515"/>
              </a:xfrm>
              <a:prstGeom prst="rect">
                <a:avLst/>
              </a:prstGeom>
              <a:blipFill>
                <a:blip r:embed="rId3"/>
                <a:stretch>
                  <a:fillRect l="-362" b="-6207"/>
                </a:stretch>
              </a:blipFill>
              <a:ln w="285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icture Placeholder 3">
                <a:extLst>
                  <a:ext uri="{FF2B5EF4-FFF2-40B4-BE49-F238E27FC236}">
                    <a16:creationId xmlns:a16="http://schemas.microsoft.com/office/drawing/2014/main" id="{BBEFAAF5-248F-A1DC-45E8-17E2E211D9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9826" y="3581398"/>
                <a:ext cx="6126479" cy="33020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="1" dirty="0"/>
                  <a:t>Stabiliser code syndromes</a:t>
                </a: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Measurement of generator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/>
                  <a:t> will yield outcome:</a:t>
                </a:r>
              </a:p>
              <a:p>
                <a:r>
                  <a:rPr lang="en-GB" sz="16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sz="1600" dirty="0"/>
                  <a:t>:    if the error commutes with the generator,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 1:</m:t>
                    </m:r>
                  </m:oMath>
                </a14:m>
                <a:r>
                  <a:rPr lang="en-GB" sz="1600" dirty="0"/>
                  <a:t>    if the error anti-commutes with the generator,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E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GB" sz="1600" dirty="0"/>
              </a:p>
              <a:p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The </a:t>
                </a:r>
                <a:r>
                  <a:rPr lang="en-GB" sz="1600" b="1" dirty="0"/>
                  <a:t>syndrome</a:t>
                </a:r>
                <a:r>
                  <a:rPr lang="en-GB" sz="1600" dirty="0"/>
                  <a:t> is the binary string obtained by concatenating all of the generator measurement outcomes: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en-GB" sz="16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1600" b="0" i="0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GB" sz="1600" dirty="0"/>
                  <a:t>, where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600" dirty="0"/>
                  <a:t> is the size of the generating set,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GB" sz="1600" dirty="0"/>
                  <a:t>. </a:t>
                </a:r>
              </a:p>
            </p:txBody>
          </p:sp>
        </mc:Choice>
        <mc:Fallback xmlns="">
          <p:sp>
            <p:nvSpPr>
              <p:cNvPr id="14" name="Picture Placeholder 3">
                <a:extLst>
                  <a:ext uri="{FF2B5EF4-FFF2-40B4-BE49-F238E27FC236}">
                    <a16:creationId xmlns:a16="http://schemas.microsoft.com/office/drawing/2014/main" id="{BBEFAAF5-248F-A1DC-45E8-17E2E211D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9826" y="3581398"/>
                <a:ext cx="6126479" cy="3302000"/>
              </a:xfrm>
              <a:prstGeom prst="rect">
                <a:avLst/>
              </a:prstGeom>
              <a:blipFill>
                <a:blip r:embed="rId4"/>
                <a:stretch>
                  <a:fillRect l="-498" t="-1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6B7E9D3-3682-F510-4C47-7819406A4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826" y="1337677"/>
            <a:ext cx="5873954" cy="19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8D92CF-1466-3F60-1E41-7CBF1E37B9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Surface code: error chains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67DD7C-D8D9-6F6B-650F-9B7EA650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A7FFD31-D51A-B743-5BA6-072419135C2D}"/>
              </a:ext>
            </a:extLst>
          </p:cNvPr>
          <p:cNvSpPr txBox="1"/>
          <p:nvPr/>
        </p:nvSpPr>
        <p:spPr>
          <a:xfrm>
            <a:off x="10031295" y="5565772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9298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E49C5-CB5A-EA32-7FF2-4AD793A11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824C0A-1400-C871-E369-F974A9F3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ABF4A4-123F-1299-E18D-5106608BC2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Surface code: error chains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FBDC02-B191-1A68-5B52-3A523B7323D6}"/>
              </a:ext>
            </a:extLst>
          </p:cNvPr>
          <p:cNvSpPr txBox="1"/>
          <p:nvPr/>
        </p:nvSpPr>
        <p:spPr>
          <a:xfrm>
            <a:off x="6930613" y="1679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F555AE-ECD6-FC67-CBEB-ACEBD687A03E}"/>
              </a:ext>
            </a:extLst>
          </p:cNvPr>
          <p:cNvSpPr txBox="1"/>
          <p:nvPr/>
        </p:nvSpPr>
        <p:spPr>
          <a:xfrm>
            <a:off x="6190083" y="1735575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EC2E92-7A7C-7913-3363-0AC4D08755F2}"/>
              </a:ext>
            </a:extLst>
          </p:cNvPr>
          <p:cNvSpPr txBox="1"/>
          <p:nvPr/>
        </p:nvSpPr>
        <p:spPr>
          <a:xfrm>
            <a:off x="8471025" y="167930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B65E9-F282-07FF-8280-AC2E0036F107}"/>
              </a:ext>
            </a:extLst>
          </p:cNvPr>
          <p:cNvSpPr txBox="1"/>
          <p:nvPr/>
        </p:nvSpPr>
        <p:spPr>
          <a:xfrm>
            <a:off x="9244749" y="2441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EF245-8499-2546-B71A-8278FAE5B1B4}"/>
              </a:ext>
            </a:extLst>
          </p:cNvPr>
          <p:cNvSpPr txBox="1"/>
          <p:nvPr/>
        </p:nvSpPr>
        <p:spPr>
          <a:xfrm>
            <a:off x="10006749" y="3231439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4F4915-9E28-2F6A-836C-2C9B3B072E09}"/>
              </a:ext>
            </a:extLst>
          </p:cNvPr>
          <p:cNvSpPr txBox="1"/>
          <p:nvPr/>
        </p:nvSpPr>
        <p:spPr>
          <a:xfrm>
            <a:off x="10801941" y="3277069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164472-BAA4-F45A-2862-470A27568308}"/>
              </a:ext>
            </a:extLst>
          </p:cNvPr>
          <p:cNvSpPr/>
          <p:nvPr/>
        </p:nvSpPr>
        <p:spPr>
          <a:xfrm rot="5400000">
            <a:off x="7626012" y="110492"/>
            <a:ext cx="539262" cy="359928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BB629C-E794-BDD1-35A1-470BE18BA59C}"/>
              </a:ext>
            </a:extLst>
          </p:cNvPr>
          <p:cNvSpPr/>
          <p:nvPr/>
        </p:nvSpPr>
        <p:spPr>
          <a:xfrm rot="10800000">
            <a:off x="9149639" y="2179766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8539386-CCE6-F08E-7E26-E14399676AD8}"/>
              </a:ext>
            </a:extLst>
          </p:cNvPr>
          <p:cNvSpPr/>
          <p:nvPr/>
        </p:nvSpPr>
        <p:spPr>
          <a:xfrm rot="5400000">
            <a:off x="10175939" y="2672331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C476F13-FC85-88AC-C0BC-5E161C4A5774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5100883" y="1910135"/>
            <a:ext cx="995118" cy="73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A54380D-58D2-B7BF-572D-D955C80ECAFD}"/>
              </a:ext>
            </a:extLst>
          </p:cNvPr>
          <p:cNvSpPr txBox="1"/>
          <p:nvPr/>
        </p:nvSpPr>
        <p:spPr>
          <a:xfrm>
            <a:off x="3949794" y="168234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X-error</a:t>
            </a:r>
          </a:p>
          <a:p>
            <a:pPr algn="ctr"/>
            <a:r>
              <a:rPr lang="en-GB" dirty="0"/>
              <a:t>chain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1B95320-75AD-A8FD-0866-460B08756C70}"/>
              </a:ext>
            </a:extLst>
          </p:cNvPr>
          <p:cNvSpPr txBox="1"/>
          <p:nvPr/>
        </p:nvSpPr>
        <p:spPr>
          <a:xfrm>
            <a:off x="414337" y="1612127"/>
            <a:ext cx="30588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Error chains in the bulk have syndrome Hamming weight 2.</a:t>
            </a:r>
          </a:p>
          <a:p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67268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DF871-2EF3-17F1-0979-30D27B91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84BFD9-E1EF-D918-8575-70BAF25F75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Surface code: error chains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468F3-D0D2-4599-1F8B-5240AA2D3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D0E152-C195-9A85-8556-2CD208D01EED}"/>
              </a:ext>
            </a:extLst>
          </p:cNvPr>
          <p:cNvSpPr txBox="1"/>
          <p:nvPr/>
        </p:nvSpPr>
        <p:spPr>
          <a:xfrm>
            <a:off x="6930613" y="1679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B4A24-8091-2CA6-30EE-719195611A95}"/>
              </a:ext>
            </a:extLst>
          </p:cNvPr>
          <p:cNvSpPr txBox="1"/>
          <p:nvPr/>
        </p:nvSpPr>
        <p:spPr>
          <a:xfrm>
            <a:off x="6190083" y="1735575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E89CF9-54C0-EF59-749B-5ACD9B6A2AD3}"/>
              </a:ext>
            </a:extLst>
          </p:cNvPr>
          <p:cNvSpPr txBox="1"/>
          <p:nvPr/>
        </p:nvSpPr>
        <p:spPr>
          <a:xfrm>
            <a:off x="8471025" y="167930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3C563E-6902-6227-2660-E92AE62D1260}"/>
              </a:ext>
            </a:extLst>
          </p:cNvPr>
          <p:cNvSpPr txBox="1"/>
          <p:nvPr/>
        </p:nvSpPr>
        <p:spPr>
          <a:xfrm>
            <a:off x="9244749" y="2441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787A93-11D1-61D9-0B0E-20DF0308D1CC}"/>
              </a:ext>
            </a:extLst>
          </p:cNvPr>
          <p:cNvSpPr txBox="1"/>
          <p:nvPr/>
        </p:nvSpPr>
        <p:spPr>
          <a:xfrm>
            <a:off x="10006749" y="3231439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FA20E3-40FC-8378-2865-87EB26426640}"/>
              </a:ext>
            </a:extLst>
          </p:cNvPr>
          <p:cNvSpPr txBox="1"/>
          <p:nvPr/>
        </p:nvSpPr>
        <p:spPr>
          <a:xfrm>
            <a:off x="10801941" y="3277069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912569-C757-AC50-DB5B-955EE646A188}"/>
              </a:ext>
            </a:extLst>
          </p:cNvPr>
          <p:cNvSpPr/>
          <p:nvPr/>
        </p:nvSpPr>
        <p:spPr>
          <a:xfrm rot="5400000">
            <a:off x="7626012" y="110492"/>
            <a:ext cx="539262" cy="359928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E9CB41-ECB9-BD54-8676-D88F1CB6D832}"/>
              </a:ext>
            </a:extLst>
          </p:cNvPr>
          <p:cNvSpPr/>
          <p:nvPr/>
        </p:nvSpPr>
        <p:spPr>
          <a:xfrm rot="10800000">
            <a:off x="9149639" y="2179766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1B6435-40A1-18F5-AF3F-B39A37C5FEB3}"/>
              </a:ext>
            </a:extLst>
          </p:cNvPr>
          <p:cNvSpPr/>
          <p:nvPr/>
        </p:nvSpPr>
        <p:spPr>
          <a:xfrm rot="5400000">
            <a:off x="10175939" y="2672331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C1221D-B1F4-4707-1E12-23D40E4BA17C}"/>
              </a:ext>
            </a:extLst>
          </p:cNvPr>
          <p:cNvSpPr txBox="1"/>
          <p:nvPr/>
        </p:nvSpPr>
        <p:spPr>
          <a:xfrm>
            <a:off x="6941750" y="47465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87886A-9C7E-F11A-927C-C070A9257740}"/>
              </a:ext>
            </a:extLst>
          </p:cNvPr>
          <p:cNvSpPr txBox="1"/>
          <p:nvPr/>
        </p:nvSpPr>
        <p:spPr>
          <a:xfrm>
            <a:off x="7712727" y="55085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CCE280-0F42-E102-4F72-174DEB89D7A7}"/>
              </a:ext>
            </a:extLst>
          </p:cNvPr>
          <p:cNvSpPr txBox="1"/>
          <p:nvPr/>
        </p:nvSpPr>
        <p:spPr>
          <a:xfrm>
            <a:off x="9253139" y="552492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6EB94D-418B-C22D-37CA-7B764B9299A8}"/>
              </a:ext>
            </a:extLst>
          </p:cNvPr>
          <p:cNvSpPr txBox="1"/>
          <p:nvPr/>
        </p:nvSpPr>
        <p:spPr>
          <a:xfrm>
            <a:off x="10031295" y="5565772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519008-9D29-D73E-1143-1A2B97FE346B}"/>
              </a:ext>
            </a:extLst>
          </p:cNvPr>
          <p:cNvSpPr txBox="1"/>
          <p:nvPr/>
        </p:nvSpPr>
        <p:spPr>
          <a:xfrm>
            <a:off x="6964539" y="4032394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2A509D2-6CEF-8B0E-1AE9-60DB0C2E4C7A}"/>
              </a:ext>
            </a:extLst>
          </p:cNvPr>
          <p:cNvSpPr/>
          <p:nvPr/>
        </p:nvSpPr>
        <p:spPr>
          <a:xfrm>
            <a:off x="6843897" y="3827139"/>
            <a:ext cx="539262" cy="1673558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F13FE6-972E-2189-EFDD-61C1BB8DF667}"/>
              </a:ext>
            </a:extLst>
          </p:cNvPr>
          <p:cNvSpPr/>
          <p:nvPr/>
        </p:nvSpPr>
        <p:spPr>
          <a:xfrm rot="5400000">
            <a:off x="8436945" y="3891133"/>
            <a:ext cx="539262" cy="3744650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E47A42-2F10-284D-0EE6-610402E20780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5100883" y="1910135"/>
            <a:ext cx="995118" cy="73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9F21801-22AC-48FF-B43A-874389AF6453}"/>
              </a:ext>
            </a:extLst>
          </p:cNvPr>
          <p:cNvSpPr txBox="1"/>
          <p:nvPr/>
        </p:nvSpPr>
        <p:spPr>
          <a:xfrm>
            <a:off x="3949794" y="168234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X-error</a:t>
            </a:r>
          </a:p>
          <a:p>
            <a:pPr algn="ctr"/>
            <a:r>
              <a:rPr lang="en-GB" dirty="0"/>
              <a:t>chain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74FE03-9E4E-A081-7BE8-EDDF1E3008AB}"/>
              </a:ext>
            </a:extLst>
          </p:cNvPr>
          <p:cNvCxnSpPr>
            <a:cxnSpLocks/>
          </p:cNvCxnSpPr>
          <p:nvPr/>
        </p:nvCxnSpPr>
        <p:spPr>
          <a:xfrm flipV="1">
            <a:off x="5318834" y="5331655"/>
            <a:ext cx="1567384" cy="225375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E0C9E96-AF05-122B-1058-55BE1616575D}"/>
              </a:ext>
            </a:extLst>
          </p:cNvPr>
          <p:cNvSpPr txBox="1"/>
          <p:nvPr/>
        </p:nvSpPr>
        <p:spPr>
          <a:xfrm>
            <a:off x="4107106" y="520817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Z-error</a:t>
            </a:r>
          </a:p>
          <a:p>
            <a:pPr algn="ctr"/>
            <a:r>
              <a:rPr lang="en-GB" dirty="0"/>
              <a:t>chain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972F142-C7E5-3AD0-DF85-5B9C278E6989}"/>
              </a:ext>
            </a:extLst>
          </p:cNvPr>
          <p:cNvSpPr txBox="1"/>
          <p:nvPr/>
        </p:nvSpPr>
        <p:spPr>
          <a:xfrm>
            <a:off x="414337" y="1612127"/>
            <a:ext cx="3058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Error chains in the bulk have syndrome Hamming weight 2.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53695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5CD1B-FCEB-619D-CB6A-BE5157CFC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3D643-D624-BD24-4D6A-1B4DCF6F4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Surface code: error chains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5ED1C2-98DC-91E0-BF4E-7785E21B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D01AA8-AB91-4D0C-00BC-B772F779982F}"/>
              </a:ext>
            </a:extLst>
          </p:cNvPr>
          <p:cNvSpPr txBox="1"/>
          <p:nvPr/>
        </p:nvSpPr>
        <p:spPr>
          <a:xfrm>
            <a:off x="6930613" y="1679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B6523E-35CC-3614-4668-74B3C4FEA4C2}"/>
              </a:ext>
            </a:extLst>
          </p:cNvPr>
          <p:cNvSpPr txBox="1"/>
          <p:nvPr/>
        </p:nvSpPr>
        <p:spPr>
          <a:xfrm>
            <a:off x="6190083" y="1735575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EAAE8F-D740-1086-40BC-073627991069}"/>
              </a:ext>
            </a:extLst>
          </p:cNvPr>
          <p:cNvSpPr txBox="1"/>
          <p:nvPr/>
        </p:nvSpPr>
        <p:spPr>
          <a:xfrm>
            <a:off x="8471025" y="167930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DA2F1-FEAD-9F55-E2D5-314185F240C0}"/>
              </a:ext>
            </a:extLst>
          </p:cNvPr>
          <p:cNvSpPr txBox="1"/>
          <p:nvPr/>
        </p:nvSpPr>
        <p:spPr>
          <a:xfrm>
            <a:off x="9244749" y="2441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58CCD7-AA31-50F0-A1F1-46858A80DAA3}"/>
              </a:ext>
            </a:extLst>
          </p:cNvPr>
          <p:cNvSpPr txBox="1"/>
          <p:nvPr/>
        </p:nvSpPr>
        <p:spPr>
          <a:xfrm>
            <a:off x="10006749" y="3231439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BEB7C-D6A3-384F-BDF3-9C4EB736F223}"/>
              </a:ext>
            </a:extLst>
          </p:cNvPr>
          <p:cNvSpPr txBox="1"/>
          <p:nvPr/>
        </p:nvSpPr>
        <p:spPr>
          <a:xfrm>
            <a:off x="10801941" y="3277069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156F76-4F63-2530-1AA8-90C112434F0E}"/>
              </a:ext>
            </a:extLst>
          </p:cNvPr>
          <p:cNvSpPr/>
          <p:nvPr/>
        </p:nvSpPr>
        <p:spPr>
          <a:xfrm rot="5400000">
            <a:off x="7626012" y="110492"/>
            <a:ext cx="539262" cy="359928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F368E34-AFB4-B666-1CFD-9812631D1257}"/>
              </a:ext>
            </a:extLst>
          </p:cNvPr>
          <p:cNvSpPr/>
          <p:nvPr/>
        </p:nvSpPr>
        <p:spPr>
          <a:xfrm rot="10800000">
            <a:off x="9149639" y="2179766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4CC558-1819-9405-A176-73D2A1BCE4FB}"/>
              </a:ext>
            </a:extLst>
          </p:cNvPr>
          <p:cNvSpPr/>
          <p:nvPr/>
        </p:nvSpPr>
        <p:spPr>
          <a:xfrm rot="5400000">
            <a:off x="10175939" y="2672331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34B8C6-3F06-A6FF-62B8-3D2716EF6965}"/>
              </a:ext>
            </a:extLst>
          </p:cNvPr>
          <p:cNvSpPr txBox="1"/>
          <p:nvPr/>
        </p:nvSpPr>
        <p:spPr>
          <a:xfrm>
            <a:off x="6941750" y="47465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1596F9-AEF4-E419-460C-2185FC697012}"/>
              </a:ext>
            </a:extLst>
          </p:cNvPr>
          <p:cNvSpPr txBox="1"/>
          <p:nvPr/>
        </p:nvSpPr>
        <p:spPr>
          <a:xfrm>
            <a:off x="7712727" y="55085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4119B-C357-0508-6A45-2EACA71CF8B8}"/>
              </a:ext>
            </a:extLst>
          </p:cNvPr>
          <p:cNvSpPr txBox="1"/>
          <p:nvPr/>
        </p:nvSpPr>
        <p:spPr>
          <a:xfrm>
            <a:off x="9253139" y="552492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276014-EB20-3133-2131-D860BFAA0DE4}"/>
              </a:ext>
            </a:extLst>
          </p:cNvPr>
          <p:cNvSpPr txBox="1"/>
          <p:nvPr/>
        </p:nvSpPr>
        <p:spPr>
          <a:xfrm>
            <a:off x="10031295" y="5565772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49310A-6F51-974E-23DE-6E3AF7915233}"/>
              </a:ext>
            </a:extLst>
          </p:cNvPr>
          <p:cNvSpPr txBox="1"/>
          <p:nvPr/>
        </p:nvSpPr>
        <p:spPr>
          <a:xfrm>
            <a:off x="6964539" y="4032394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82B3AEC-E80D-E57C-1B97-9945B0D129E0}"/>
              </a:ext>
            </a:extLst>
          </p:cNvPr>
          <p:cNvSpPr/>
          <p:nvPr/>
        </p:nvSpPr>
        <p:spPr>
          <a:xfrm>
            <a:off x="6843897" y="3827139"/>
            <a:ext cx="539262" cy="1673558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874A7F2-6658-5D6C-3201-27812FBD784C}"/>
              </a:ext>
            </a:extLst>
          </p:cNvPr>
          <p:cNvSpPr/>
          <p:nvPr/>
        </p:nvSpPr>
        <p:spPr>
          <a:xfrm rot="5400000">
            <a:off x="8436945" y="3891133"/>
            <a:ext cx="539262" cy="3744650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98E585-989B-00FF-D2BE-422A0F3B8219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5100883" y="1910135"/>
            <a:ext cx="995118" cy="73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AA92415-4E3C-03CF-DC31-847F16B81FF9}"/>
              </a:ext>
            </a:extLst>
          </p:cNvPr>
          <p:cNvSpPr txBox="1"/>
          <p:nvPr/>
        </p:nvSpPr>
        <p:spPr>
          <a:xfrm>
            <a:off x="3949794" y="168234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X-error</a:t>
            </a:r>
          </a:p>
          <a:p>
            <a:pPr algn="ctr"/>
            <a:r>
              <a:rPr lang="en-GB" dirty="0"/>
              <a:t>chain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19A2445-810A-58C2-88C3-587DA6AA3271}"/>
              </a:ext>
            </a:extLst>
          </p:cNvPr>
          <p:cNvCxnSpPr>
            <a:cxnSpLocks/>
          </p:cNvCxnSpPr>
          <p:nvPr/>
        </p:nvCxnSpPr>
        <p:spPr>
          <a:xfrm flipV="1">
            <a:off x="5318834" y="5331655"/>
            <a:ext cx="1567384" cy="225375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10747AB-AE33-8373-C677-11FA3C65177A}"/>
              </a:ext>
            </a:extLst>
          </p:cNvPr>
          <p:cNvSpPr txBox="1"/>
          <p:nvPr/>
        </p:nvSpPr>
        <p:spPr>
          <a:xfrm>
            <a:off x="4107106" y="520817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Z-error</a:t>
            </a:r>
          </a:p>
          <a:p>
            <a:pPr algn="ctr"/>
            <a:r>
              <a:rPr lang="en-GB" dirty="0"/>
              <a:t>chain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2534A23-4E90-ADB2-90BA-98CE2FFED966}"/>
              </a:ext>
            </a:extLst>
          </p:cNvPr>
          <p:cNvSpPr txBox="1"/>
          <p:nvPr/>
        </p:nvSpPr>
        <p:spPr>
          <a:xfrm>
            <a:off x="5405367" y="322441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59DBE9-CFCA-CAD7-75D0-B4340F9DD829}"/>
              </a:ext>
            </a:extLst>
          </p:cNvPr>
          <p:cNvSpPr txBox="1"/>
          <p:nvPr/>
        </p:nvSpPr>
        <p:spPr>
          <a:xfrm>
            <a:off x="6188838" y="3259574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5D61359-3652-86A9-24A5-86FABB7D5112}"/>
              </a:ext>
            </a:extLst>
          </p:cNvPr>
          <p:cNvSpPr/>
          <p:nvPr/>
        </p:nvSpPr>
        <p:spPr>
          <a:xfrm rot="5400000">
            <a:off x="5702010" y="2758614"/>
            <a:ext cx="539262" cy="1357119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6FDC3E-0289-BD6D-79BA-121C008BD5BA}"/>
              </a:ext>
            </a:extLst>
          </p:cNvPr>
          <p:cNvSpPr txBox="1"/>
          <p:nvPr/>
        </p:nvSpPr>
        <p:spPr>
          <a:xfrm>
            <a:off x="3889773" y="3529153"/>
            <a:ext cx="144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X-type</a:t>
            </a:r>
          </a:p>
          <a:p>
            <a:pPr algn="ctr"/>
            <a:r>
              <a:rPr lang="en-GB" dirty="0"/>
              <a:t>boundary error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9057EF0-2C88-A027-391A-795C3991961A}"/>
              </a:ext>
            </a:extLst>
          </p:cNvPr>
          <p:cNvCxnSpPr>
            <a:cxnSpLocks/>
          </p:cNvCxnSpPr>
          <p:nvPr/>
        </p:nvCxnSpPr>
        <p:spPr>
          <a:xfrm flipV="1">
            <a:off x="4842672" y="3357489"/>
            <a:ext cx="555981" cy="239456"/>
          </a:xfrm>
          <a:prstGeom prst="straightConnector1">
            <a:avLst/>
          </a:prstGeom>
          <a:ln w="57150">
            <a:solidFill>
              <a:srgbClr val="00B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139DD303-5B6D-B743-0F4F-71D678E68C0A}"/>
              </a:ext>
            </a:extLst>
          </p:cNvPr>
          <p:cNvSpPr txBox="1"/>
          <p:nvPr/>
        </p:nvSpPr>
        <p:spPr>
          <a:xfrm>
            <a:off x="414337" y="1612127"/>
            <a:ext cx="3058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Error chains in the bulk have syndrome Hamming weight 2.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Error chains starting at the boundary have syndrome Hamming weight 1.</a:t>
            </a:r>
          </a:p>
        </p:txBody>
      </p:sp>
    </p:spTree>
    <p:extLst>
      <p:ext uri="{BB962C8B-B14F-4D97-AF65-F5344CB8AC3E}">
        <p14:creationId xmlns:p14="http://schemas.microsoft.com/office/powerpoint/2010/main" val="262594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9D4F4-9B08-8F50-31D4-BB7CB41EE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FF605C-70FF-44C1-B98A-1294B2B002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Surface code: error chains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96C769-8008-BDAF-235A-D5C4010C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154EF7-F477-7E12-D1ED-82AF0C871683}"/>
              </a:ext>
            </a:extLst>
          </p:cNvPr>
          <p:cNvSpPr txBox="1"/>
          <p:nvPr/>
        </p:nvSpPr>
        <p:spPr>
          <a:xfrm>
            <a:off x="6930613" y="1679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49814-BAD4-DA20-C6A2-028CE970D620}"/>
              </a:ext>
            </a:extLst>
          </p:cNvPr>
          <p:cNvSpPr txBox="1"/>
          <p:nvPr/>
        </p:nvSpPr>
        <p:spPr>
          <a:xfrm>
            <a:off x="6190083" y="1735575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0B7F45-B458-6725-A265-258CCCA0A6C1}"/>
              </a:ext>
            </a:extLst>
          </p:cNvPr>
          <p:cNvSpPr txBox="1"/>
          <p:nvPr/>
        </p:nvSpPr>
        <p:spPr>
          <a:xfrm>
            <a:off x="8471025" y="167930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5932C-CD73-8416-933E-EEAD4B3A93A0}"/>
              </a:ext>
            </a:extLst>
          </p:cNvPr>
          <p:cNvSpPr txBox="1"/>
          <p:nvPr/>
        </p:nvSpPr>
        <p:spPr>
          <a:xfrm>
            <a:off x="9244749" y="2441304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8717DA-3607-02BA-1C95-C24F86983D0C}"/>
              </a:ext>
            </a:extLst>
          </p:cNvPr>
          <p:cNvSpPr txBox="1"/>
          <p:nvPr/>
        </p:nvSpPr>
        <p:spPr>
          <a:xfrm>
            <a:off x="10006749" y="3231439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83C167-EA77-026E-22DF-5FC36B340017}"/>
              </a:ext>
            </a:extLst>
          </p:cNvPr>
          <p:cNvSpPr txBox="1"/>
          <p:nvPr/>
        </p:nvSpPr>
        <p:spPr>
          <a:xfrm>
            <a:off x="10801941" y="3277069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119FA3-09B6-B30D-7F79-D8C9E47893FD}"/>
              </a:ext>
            </a:extLst>
          </p:cNvPr>
          <p:cNvSpPr/>
          <p:nvPr/>
        </p:nvSpPr>
        <p:spPr>
          <a:xfrm rot="5400000">
            <a:off x="7626012" y="110492"/>
            <a:ext cx="539262" cy="3599285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94FE87-C722-0566-FAAE-72B2FDA73440}"/>
              </a:ext>
            </a:extLst>
          </p:cNvPr>
          <p:cNvSpPr/>
          <p:nvPr/>
        </p:nvSpPr>
        <p:spPr>
          <a:xfrm rot="10800000">
            <a:off x="9149639" y="2179766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7CFA47-3F8E-C67A-3E1C-4C04D5801559}"/>
              </a:ext>
            </a:extLst>
          </p:cNvPr>
          <p:cNvSpPr/>
          <p:nvPr/>
        </p:nvSpPr>
        <p:spPr>
          <a:xfrm rot="5400000">
            <a:off x="10175939" y="2672331"/>
            <a:ext cx="539262" cy="1513338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FAAD27-ED2C-31A5-D6D2-5E5C7047DA6D}"/>
              </a:ext>
            </a:extLst>
          </p:cNvPr>
          <p:cNvSpPr txBox="1"/>
          <p:nvPr/>
        </p:nvSpPr>
        <p:spPr>
          <a:xfrm>
            <a:off x="6941750" y="47465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E228D9-BEC4-5E8C-F2FA-72FE403EEE3D}"/>
              </a:ext>
            </a:extLst>
          </p:cNvPr>
          <p:cNvSpPr txBox="1"/>
          <p:nvPr/>
        </p:nvSpPr>
        <p:spPr>
          <a:xfrm>
            <a:off x="7712727" y="55085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2CFE8-E097-3602-71A9-7A801491AB41}"/>
              </a:ext>
            </a:extLst>
          </p:cNvPr>
          <p:cNvSpPr txBox="1"/>
          <p:nvPr/>
        </p:nvSpPr>
        <p:spPr>
          <a:xfrm>
            <a:off x="9253139" y="552492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F777C4-79BF-806B-E9F1-EBCE3AD2B8C6}"/>
              </a:ext>
            </a:extLst>
          </p:cNvPr>
          <p:cNvSpPr txBox="1"/>
          <p:nvPr/>
        </p:nvSpPr>
        <p:spPr>
          <a:xfrm>
            <a:off x="10031295" y="5565772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F6765F-56AC-271B-5672-6773C0EBB518}"/>
              </a:ext>
            </a:extLst>
          </p:cNvPr>
          <p:cNvSpPr txBox="1"/>
          <p:nvPr/>
        </p:nvSpPr>
        <p:spPr>
          <a:xfrm>
            <a:off x="6964539" y="4032394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D7ED09-D8DF-1D21-AFDA-3C37495326EB}"/>
              </a:ext>
            </a:extLst>
          </p:cNvPr>
          <p:cNvSpPr/>
          <p:nvPr/>
        </p:nvSpPr>
        <p:spPr>
          <a:xfrm>
            <a:off x="6843897" y="3827139"/>
            <a:ext cx="539262" cy="1673558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659CD5-00AC-739A-1470-70B28CA1FE6A}"/>
              </a:ext>
            </a:extLst>
          </p:cNvPr>
          <p:cNvSpPr/>
          <p:nvPr/>
        </p:nvSpPr>
        <p:spPr>
          <a:xfrm rot="5400000">
            <a:off x="8436945" y="3891133"/>
            <a:ext cx="539262" cy="3744650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218134-02DB-188B-BAB4-947DB24AD7EC}"/>
              </a:ext>
            </a:extLst>
          </p:cNvPr>
          <p:cNvCxnSpPr>
            <a:cxnSpLocks/>
            <a:endCxn id="21" idx="2"/>
          </p:cNvCxnSpPr>
          <p:nvPr/>
        </p:nvCxnSpPr>
        <p:spPr>
          <a:xfrm flipV="1">
            <a:off x="5100883" y="1910135"/>
            <a:ext cx="995118" cy="73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38B0FA6-F497-F6A0-E824-D83EFF7E680C}"/>
              </a:ext>
            </a:extLst>
          </p:cNvPr>
          <p:cNvSpPr txBox="1"/>
          <p:nvPr/>
        </p:nvSpPr>
        <p:spPr>
          <a:xfrm>
            <a:off x="3949794" y="168234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X-error</a:t>
            </a:r>
          </a:p>
          <a:p>
            <a:pPr algn="ctr"/>
            <a:r>
              <a:rPr lang="en-GB" dirty="0"/>
              <a:t>chain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52827C9-E1DD-7B25-1699-BD9202F81275}"/>
              </a:ext>
            </a:extLst>
          </p:cNvPr>
          <p:cNvCxnSpPr>
            <a:cxnSpLocks/>
          </p:cNvCxnSpPr>
          <p:nvPr/>
        </p:nvCxnSpPr>
        <p:spPr>
          <a:xfrm flipV="1">
            <a:off x="5318834" y="5331655"/>
            <a:ext cx="1567384" cy="225375"/>
          </a:xfrm>
          <a:prstGeom prst="straightConnector1">
            <a:avLst/>
          </a:prstGeom>
          <a:ln w="57150">
            <a:solidFill>
              <a:srgbClr val="1576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5FD7D77-471D-2561-0A4F-C64F31AC75EE}"/>
              </a:ext>
            </a:extLst>
          </p:cNvPr>
          <p:cNvSpPr txBox="1"/>
          <p:nvPr/>
        </p:nvSpPr>
        <p:spPr>
          <a:xfrm>
            <a:off x="4107106" y="5208176"/>
            <a:ext cx="144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Z-error</a:t>
            </a:r>
          </a:p>
          <a:p>
            <a:pPr algn="ctr"/>
            <a:r>
              <a:rPr lang="en-GB" dirty="0"/>
              <a:t>chain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290533-6EDF-D704-A4F9-D57E67718662}"/>
              </a:ext>
            </a:extLst>
          </p:cNvPr>
          <p:cNvSpPr txBox="1"/>
          <p:nvPr/>
        </p:nvSpPr>
        <p:spPr>
          <a:xfrm>
            <a:off x="5405367" y="322441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D81DFE-1C17-186B-A418-4718B41D3E1A}"/>
              </a:ext>
            </a:extLst>
          </p:cNvPr>
          <p:cNvSpPr txBox="1"/>
          <p:nvPr/>
        </p:nvSpPr>
        <p:spPr>
          <a:xfrm>
            <a:off x="6188838" y="3259574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CE9F39F-CB9D-DE88-6A0E-35CE4C02114E}"/>
              </a:ext>
            </a:extLst>
          </p:cNvPr>
          <p:cNvSpPr/>
          <p:nvPr/>
        </p:nvSpPr>
        <p:spPr>
          <a:xfrm rot="5400000">
            <a:off x="5702010" y="2758614"/>
            <a:ext cx="539262" cy="1357119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7326DE-C4A0-99A7-71A2-F825D041362D}"/>
              </a:ext>
            </a:extLst>
          </p:cNvPr>
          <p:cNvSpPr txBox="1"/>
          <p:nvPr/>
        </p:nvSpPr>
        <p:spPr>
          <a:xfrm>
            <a:off x="3889773" y="3529153"/>
            <a:ext cx="144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X-type</a:t>
            </a:r>
          </a:p>
          <a:p>
            <a:pPr algn="ctr"/>
            <a:r>
              <a:rPr lang="en-GB" dirty="0"/>
              <a:t>boundary error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B448AA7-A661-FF7F-126B-3CFCC2D198B9}"/>
              </a:ext>
            </a:extLst>
          </p:cNvPr>
          <p:cNvCxnSpPr>
            <a:cxnSpLocks/>
          </p:cNvCxnSpPr>
          <p:nvPr/>
        </p:nvCxnSpPr>
        <p:spPr>
          <a:xfrm flipV="1">
            <a:off x="4842672" y="3357489"/>
            <a:ext cx="555981" cy="239456"/>
          </a:xfrm>
          <a:prstGeom prst="straightConnector1">
            <a:avLst/>
          </a:prstGeom>
          <a:ln w="57150">
            <a:solidFill>
              <a:srgbClr val="00B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89D864FE-ED6E-1506-5281-5817071DCF1E}"/>
              </a:ext>
            </a:extLst>
          </p:cNvPr>
          <p:cNvSpPr/>
          <p:nvPr/>
        </p:nvSpPr>
        <p:spPr>
          <a:xfrm rot="10800000">
            <a:off x="11448747" y="69846"/>
            <a:ext cx="539262" cy="2833123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dirty="0">
              <a:solidFill>
                <a:srgbClr val="0070C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A6CE952-8351-464B-0AFB-A67CD9BF4AAA}"/>
              </a:ext>
            </a:extLst>
          </p:cNvPr>
          <p:cNvSpPr txBox="1"/>
          <p:nvPr/>
        </p:nvSpPr>
        <p:spPr>
          <a:xfrm>
            <a:off x="4139423" y="231030"/>
            <a:ext cx="14488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Z-type</a:t>
            </a:r>
          </a:p>
          <a:p>
            <a:pPr algn="ctr"/>
            <a:r>
              <a:rPr lang="en-GB" dirty="0"/>
              <a:t>boundary error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6730586-38AD-8EF3-DB23-6637B924099C}"/>
              </a:ext>
            </a:extLst>
          </p:cNvPr>
          <p:cNvCxnSpPr>
            <a:cxnSpLocks/>
          </p:cNvCxnSpPr>
          <p:nvPr/>
        </p:nvCxnSpPr>
        <p:spPr>
          <a:xfrm>
            <a:off x="5193572" y="321544"/>
            <a:ext cx="6384139" cy="328967"/>
          </a:xfrm>
          <a:prstGeom prst="straightConnector1">
            <a:avLst/>
          </a:prstGeom>
          <a:ln w="57150">
            <a:solidFill>
              <a:srgbClr val="00B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51ECA23-C753-53B3-1219-F6B1793F71C8}"/>
              </a:ext>
            </a:extLst>
          </p:cNvPr>
          <p:cNvSpPr txBox="1"/>
          <p:nvPr/>
        </p:nvSpPr>
        <p:spPr>
          <a:xfrm>
            <a:off x="11577711" y="189866"/>
            <a:ext cx="281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CE190D5-EFCE-F4C0-2AA7-5D36257E7560}"/>
              </a:ext>
            </a:extLst>
          </p:cNvPr>
          <p:cNvSpPr txBox="1"/>
          <p:nvPr/>
        </p:nvSpPr>
        <p:spPr>
          <a:xfrm>
            <a:off x="11570677" y="1720900"/>
            <a:ext cx="281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FCFFFB4-891F-A2D9-B050-9AE30BD44274}"/>
              </a:ext>
            </a:extLst>
          </p:cNvPr>
          <p:cNvSpPr txBox="1"/>
          <p:nvPr/>
        </p:nvSpPr>
        <p:spPr>
          <a:xfrm>
            <a:off x="11569946" y="2499015"/>
            <a:ext cx="26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35D1933-4F94-FA20-1BF6-108556A5F9F7}"/>
              </a:ext>
            </a:extLst>
          </p:cNvPr>
          <p:cNvSpPr txBox="1"/>
          <p:nvPr/>
        </p:nvSpPr>
        <p:spPr>
          <a:xfrm>
            <a:off x="414337" y="1612127"/>
            <a:ext cx="3058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Error chains in the bulk have syndrome Hamming weight 2.</a:t>
            </a:r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Error chains starting at the boundary have syndrome Hamming weight 1.</a:t>
            </a:r>
          </a:p>
        </p:txBody>
      </p:sp>
    </p:spTree>
    <p:extLst>
      <p:ext uri="{BB962C8B-B14F-4D97-AF65-F5344CB8AC3E}">
        <p14:creationId xmlns:p14="http://schemas.microsoft.com/office/powerpoint/2010/main" val="3698332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82A6-CA84-9341-F229-8104135A4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97D449-A5DB-820A-3F97-255014BF9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25DAE1-8960-6BF9-5032-C32231622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Zero-syndrome error chains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032464-5667-42DB-878F-3F913536F2DB}"/>
              </a:ext>
            </a:extLst>
          </p:cNvPr>
          <p:cNvSpPr txBox="1"/>
          <p:nvPr/>
        </p:nvSpPr>
        <p:spPr>
          <a:xfrm>
            <a:off x="6202875" y="1727394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74EA98-6272-03A9-03AE-93F7D7C7DFB6}"/>
              </a:ext>
            </a:extLst>
          </p:cNvPr>
          <p:cNvSpPr txBox="1"/>
          <p:nvPr/>
        </p:nvSpPr>
        <p:spPr>
          <a:xfrm>
            <a:off x="5405367" y="322441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BD4FF5-B982-BD19-7CF0-56925A2E2DAC}"/>
              </a:ext>
            </a:extLst>
          </p:cNvPr>
          <p:cNvSpPr/>
          <p:nvPr/>
        </p:nvSpPr>
        <p:spPr>
          <a:xfrm rot="5400000">
            <a:off x="5811942" y="2742997"/>
            <a:ext cx="539262" cy="1397044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C55A6C4-05FC-3D4F-6DF0-521398EFCD3E}"/>
              </a:ext>
            </a:extLst>
          </p:cNvPr>
          <p:cNvSpPr txBox="1"/>
          <p:nvPr/>
        </p:nvSpPr>
        <p:spPr>
          <a:xfrm>
            <a:off x="414337" y="1612127"/>
            <a:ext cx="30588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two boundary error chains merge, we get an </a:t>
            </a:r>
            <a:r>
              <a:rPr lang="en-GB" sz="2400" b="1" dirty="0"/>
              <a:t>undetectable</a:t>
            </a:r>
            <a:r>
              <a:rPr lang="en-GB" sz="2400" dirty="0"/>
              <a:t> zero-weight syndrome.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E7BC8-7424-9460-8B2B-2ACEF89BB51E}"/>
              </a:ext>
            </a:extLst>
          </p:cNvPr>
          <p:cNvSpPr txBox="1"/>
          <p:nvPr/>
        </p:nvSpPr>
        <p:spPr>
          <a:xfrm>
            <a:off x="6192592" y="3265852"/>
            <a:ext cx="365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A6631E-8819-C174-D9DE-3D006A78CCE7}"/>
              </a:ext>
            </a:extLst>
          </p:cNvPr>
          <p:cNvSpPr txBox="1"/>
          <p:nvPr/>
        </p:nvSpPr>
        <p:spPr>
          <a:xfrm>
            <a:off x="5405086" y="168426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FC72DF-77F0-8E67-EA58-67AC52438E12}"/>
              </a:ext>
            </a:extLst>
          </p:cNvPr>
          <p:cNvSpPr/>
          <p:nvPr/>
        </p:nvSpPr>
        <p:spPr>
          <a:xfrm rot="5400000">
            <a:off x="5811943" y="1212768"/>
            <a:ext cx="539262" cy="1397042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325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DD085-A904-C510-2353-2163E5713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CECFC1-8605-3F8B-56A2-69944319C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5EA8D4-C678-E29C-3AE4-43ED13775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Zero-syndrome error chains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637828-6940-02BB-7505-F0F4E338D1D2}"/>
              </a:ext>
            </a:extLst>
          </p:cNvPr>
          <p:cNvSpPr txBox="1"/>
          <p:nvPr/>
        </p:nvSpPr>
        <p:spPr>
          <a:xfrm>
            <a:off x="5405367" y="322441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954F11-BA54-937B-77FF-6415845D74EE}"/>
              </a:ext>
            </a:extLst>
          </p:cNvPr>
          <p:cNvSpPr/>
          <p:nvPr/>
        </p:nvSpPr>
        <p:spPr>
          <a:xfrm rot="5400000">
            <a:off x="5725458" y="2829481"/>
            <a:ext cx="539262" cy="1224076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510B366-D2DA-606B-7698-E21FF433EBBA}"/>
                  </a:ext>
                </a:extLst>
              </p:cNvPr>
              <p:cNvSpPr txBox="1"/>
              <p:nvPr/>
            </p:nvSpPr>
            <p:spPr>
              <a:xfrm>
                <a:off x="414337" y="1612127"/>
                <a:ext cx="3058805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If two boundary error chains merge, we get an </a:t>
                </a:r>
                <a:r>
                  <a:rPr lang="en-GB" sz="2400" b="1" dirty="0"/>
                  <a:t>undetectable</a:t>
                </a:r>
                <a:r>
                  <a:rPr lang="en-GB" sz="2400" dirty="0"/>
                  <a:t> zero-weight syndrome.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The highlighted error chain is equivalent to stabiliser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GB" sz="2400" dirty="0"/>
                  <a:t>. =&gt; It has trivial action on the </a:t>
                </a:r>
                <a:r>
                  <a:rPr lang="en-GB" sz="2400" dirty="0" err="1"/>
                  <a:t>codespace</a:t>
                </a:r>
                <a:r>
                  <a:rPr lang="en-GB" sz="2400" dirty="0"/>
                  <a:t>.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510B366-D2DA-606B-7698-E21FF433E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37" y="1612127"/>
                <a:ext cx="3058805" cy="3785652"/>
              </a:xfrm>
              <a:prstGeom prst="rect">
                <a:avLst/>
              </a:prstGeom>
              <a:blipFill>
                <a:blip r:embed="rId3"/>
                <a:stretch>
                  <a:fillRect l="-3187" t="-1288" b="-27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9E26644-98E4-3587-5BE9-D5AB2566C2FF}"/>
              </a:ext>
            </a:extLst>
          </p:cNvPr>
          <p:cNvSpPr txBox="1"/>
          <p:nvPr/>
        </p:nvSpPr>
        <p:spPr>
          <a:xfrm>
            <a:off x="5405086" y="168426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E74DDA-67B9-1132-F3D1-4EF12311C0AF}"/>
              </a:ext>
            </a:extLst>
          </p:cNvPr>
          <p:cNvSpPr/>
          <p:nvPr/>
        </p:nvSpPr>
        <p:spPr>
          <a:xfrm rot="5400000">
            <a:off x="5725459" y="1299251"/>
            <a:ext cx="539262" cy="1224075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54E409-7A9D-DC41-9B5F-B83F8CD574D2}"/>
              </a:ext>
            </a:extLst>
          </p:cNvPr>
          <p:cNvSpPr txBox="1"/>
          <p:nvPr/>
        </p:nvSpPr>
        <p:spPr>
          <a:xfrm>
            <a:off x="6167086" y="245564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B1600F-4A52-757E-634D-A2AE881FBD61}"/>
              </a:ext>
            </a:extLst>
          </p:cNvPr>
          <p:cNvSpPr/>
          <p:nvPr/>
        </p:nvSpPr>
        <p:spPr>
          <a:xfrm>
            <a:off x="6067866" y="2180920"/>
            <a:ext cx="539262" cy="990967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55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85296-A076-51BB-B26C-CF6E2DF0D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728FD7-5431-523A-F7C0-7D3410D3E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2C92E9-428E-88C6-EBE5-6D4153DF98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Logical operators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FB2A6B-3C28-7629-6D11-1B713E59F362}"/>
              </a:ext>
            </a:extLst>
          </p:cNvPr>
          <p:cNvSpPr txBox="1"/>
          <p:nvPr/>
        </p:nvSpPr>
        <p:spPr>
          <a:xfrm>
            <a:off x="11543570" y="3219726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1E80128-EF92-8CBA-6658-20B82FABBE94}"/>
              </a:ext>
            </a:extLst>
          </p:cNvPr>
          <p:cNvSpPr/>
          <p:nvPr/>
        </p:nvSpPr>
        <p:spPr>
          <a:xfrm rot="5400000">
            <a:off x="9486314" y="1258681"/>
            <a:ext cx="539262" cy="4365674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E1F85EC-2510-A575-4980-3649B2810205}"/>
              </a:ext>
            </a:extLst>
          </p:cNvPr>
          <p:cNvSpPr txBox="1"/>
          <p:nvPr/>
        </p:nvSpPr>
        <p:spPr>
          <a:xfrm>
            <a:off x="414337" y="1612127"/>
            <a:ext cx="3721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two boundary error chains merge, we get an </a:t>
            </a:r>
            <a:r>
              <a:rPr lang="en-GB" sz="2400" b="1" dirty="0"/>
              <a:t>undetectable</a:t>
            </a:r>
            <a:r>
              <a:rPr lang="en-GB" sz="2400" dirty="0"/>
              <a:t> zero-weight syndrome.</a:t>
            </a:r>
          </a:p>
          <a:p>
            <a:endParaRPr lang="en-GB" sz="2400" dirty="0"/>
          </a:p>
          <a:p>
            <a:r>
              <a:rPr lang="en-GB" sz="2400" dirty="0"/>
              <a:t>If boundary operators from opposite ends of the lattice merge, we get a non-zero syndrome error chain that is not in the stabiliser group. This is a </a:t>
            </a:r>
            <a:r>
              <a:rPr lang="en-GB" sz="2400" b="1" dirty="0"/>
              <a:t>logical operator</a:t>
            </a:r>
            <a:r>
              <a:rPr lang="en-GB" sz="2400" dirty="0"/>
              <a:t>.</a:t>
            </a:r>
            <a:endParaRPr lang="en-GB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676F72-226F-BD08-B3DA-0F5C2AB14BE9}"/>
              </a:ext>
            </a:extLst>
          </p:cNvPr>
          <p:cNvSpPr txBox="1"/>
          <p:nvPr/>
        </p:nvSpPr>
        <p:spPr>
          <a:xfrm>
            <a:off x="5405086" y="168426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7F530F-0724-1111-C230-2BCA691CDA72}"/>
              </a:ext>
            </a:extLst>
          </p:cNvPr>
          <p:cNvSpPr/>
          <p:nvPr/>
        </p:nvSpPr>
        <p:spPr>
          <a:xfrm rot="5400000">
            <a:off x="5725459" y="1299251"/>
            <a:ext cx="539262" cy="1224075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8EF8C7-C3BD-DC84-C7C3-3BA552E7BA7D}"/>
              </a:ext>
            </a:extLst>
          </p:cNvPr>
          <p:cNvSpPr txBox="1"/>
          <p:nvPr/>
        </p:nvSpPr>
        <p:spPr>
          <a:xfrm>
            <a:off x="6167086" y="245564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E103AA-0EDB-0486-32FE-6102EBA806FA}"/>
              </a:ext>
            </a:extLst>
          </p:cNvPr>
          <p:cNvSpPr/>
          <p:nvPr/>
        </p:nvSpPr>
        <p:spPr>
          <a:xfrm>
            <a:off x="6067866" y="2180920"/>
            <a:ext cx="539262" cy="1498127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F2504-273C-EB96-93DF-5D675EA0FB86}"/>
              </a:ext>
            </a:extLst>
          </p:cNvPr>
          <p:cNvSpPr txBox="1"/>
          <p:nvPr/>
        </p:nvSpPr>
        <p:spPr>
          <a:xfrm>
            <a:off x="10012537" y="3217382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7FD9F-F699-A1B2-478E-40BCD4AA0026}"/>
              </a:ext>
            </a:extLst>
          </p:cNvPr>
          <p:cNvSpPr txBox="1"/>
          <p:nvPr/>
        </p:nvSpPr>
        <p:spPr>
          <a:xfrm>
            <a:off x="8469780" y="322207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B8ADA-7B1C-555E-36A2-194597A60C97}"/>
              </a:ext>
            </a:extLst>
          </p:cNvPr>
          <p:cNvSpPr txBox="1"/>
          <p:nvPr/>
        </p:nvSpPr>
        <p:spPr>
          <a:xfrm>
            <a:off x="6193497" y="3265461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89326A-2B64-F684-0708-A4D4839923D9}"/>
              </a:ext>
            </a:extLst>
          </p:cNvPr>
          <p:cNvSpPr txBox="1"/>
          <p:nvPr/>
        </p:nvSpPr>
        <p:spPr>
          <a:xfrm>
            <a:off x="7731564" y="3265462"/>
            <a:ext cx="272250" cy="370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004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DA343-F7AF-94A2-00C9-E678B6229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C4EC0F-D056-331F-6DE5-1F073C29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383B95-A0E1-BBE6-9616-266F74BA71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Logical operators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8A42758-20E0-F18B-9A1C-B1B925B47B40}"/>
              </a:ext>
            </a:extLst>
          </p:cNvPr>
          <p:cNvSpPr txBox="1"/>
          <p:nvPr/>
        </p:nvSpPr>
        <p:spPr>
          <a:xfrm>
            <a:off x="11543570" y="3219726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AA684D-36A7-D794-7335-CED57752D891}"/>
              </a:ext>
            </a:extLst>
          </p:cNvPr>
          <p:cNvSpPr/>
          <p:nvPr/>
        </p:nvSpPr>
        <p:spPr>
          <a:xfrm rot="5400000">
            <a:off x="8733693" y="506060"/>
            <a:ext cx="539262" cy="5870916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6E8064-4325-0FA1-8E67-CB59063F1ADA}"/>
              </a:ext>
            </a:extLst>
          </p:cNvPr>
          <p:cNvSpPr txBox="1"/>
          <p:nvPr/>
        </p:nvSpPr>
        <p:spPr>
          <a:xfrm>
            <a:off x="414337" y="1612127"/>
            <a:ext cx="37215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If two boundary error chains merge, we get an </a:t>
            </a:r>
            <a:r>
              <a:rPr lang="en-GB" sz="2400" b="1" dirty="0"/>
              <a:t>undetectable</a:t>
            </a:r>
            <a:r>
              <a:rPr lang="en-GB" sz="2400" dirty="0"/>
              <a:t> zero-weight syndrome.</a:t>
            </a:r>
          </a:p>
          <a:p>
            <a:endParaRPr lang="en-GB" sz="2400" dirty="0"/>
          </a:p>
          <a:p>
            <a:r>
              <a:rPr lang="en-GB" sz="2400" dirty="0"/>
              <a:t>If boundary operators from opposite ends of the lattice merge, we get a non-zero syndrome error chain that is not in the stabiliser group. This is a </a:t>
            </a:r>
            <a:r>
              <a:rPr lang="en-GB" sz="2400" b="1" dirty="0"/>
              <a:t>logical operator</a:t>
            </a:r>
            <a:r>
              <a:rPr lang="en-GB" sz="2400" dirty="0"/>
              <a:t>.</a:t>
            </a:r>
            <a:endParaRPr lang="en-GB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775A3-B977-DDB8-7774-27B40B99C7D3}"/>
              </a:ext>
            </a:extLst>
          </p:cNvPr>
          <p:cNvSpPr txBox="1"/>
          <p:nvPr/>
        </p:nvSpPr>
        <p:spPr>
          <a:xfrm>
            <a:off x="5405086" y="168426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B1705D-6D11-7E31-24C2-6D16D162A01A}"/>
              </a:ext>
            </a:extLst>
          </p:cNvPr>
          <p:cNvSpPr/>
          <p:nvPr/>
        </p:nvSpPr>
        <p:spPr>
          <a:xfrm rot="5400000">
            <a:off x="5725459" y="1299251"/>
            <a:ext cx="539262" cy="1224075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F4ABE-3CBD-854E-E3BB-619005B8496E}"/>
              </a:ext>
            </a:extLst>
          </p:cNvPr>
          <p:cNvSpPr txBox="1"/>
          <p:nvPr/>
        </p:nvSpPr>
        <p:spPr>
          <a:xfrm>
            <a:off x="6167086" y="245564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45945-42A3-28DB-0128-80A5301A37B2}"/>
              </a:ext>
            </a:extLst>
          </p:cNvPr>
          <p:cNvSpPr/>
          <p:nvPr/>
        </p:nvSpPr>
        <p:spPr>
          <a:xfrm>
            <a:off x="6067866" y="2180920"/>
            <a:ext cx="539262" cy="990967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4444E-A711-DEAF-77EC-9DBD14EBC794}"/>
              </a:ext>
            </a:extLst>
          </p:cNvPr>
          <p:cNvSpPr txBox="1"/>
          <p:nvPr/>
        </p:nvSpPr>
        <p:spPr>
          <a:xfrm>
            <a:off x="10012537" y="3217382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72764-61C2-62BC-6EAC-4F65A4C7B3BC}"/>
              </a:ext>
            </a:extLst>
          </p:cNvPr>
          <p:cNvSpPr txBox="1"/>
          <p:nvPr/>
        </p:nvSpPr>
        <p:spPr>
          <a:xfrm>
            <a:off x="8469780" y="322207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1081D2-AEFB-BD54-4819-053380485323}"/>
              </a:ext>
            </a:extLst>
          </p:cNvPr>
          <p:cNvSpPr txBox="1"/>
          <p:nvPr/>
        </p:nvSpPr>
        <p:spPr>
          <a:xfrm>
            <a:off x="6936120" y="3224680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57795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A45CD-5AF8-CA2E-ED12-FC17EFFAB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2CBD625-2727-F1B6-9043-2E2F2800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5D1EBC-E757-AB78-9574-BC34DBE294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X- and Z-logical operators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21B511F-6716-1924-EE47-BD44144CE053}"/>
              </a:ext>
            </a:extLst>
          </p:cNvPr>
          <p:cNvSpPr txBox="1"/>
          <p:nvPr/>
        </p:nvSpPr>
        <p:spPr>
          <a:xfrm>
            <a:off x="11543570" y="3219726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7CA7CE7-23D7-A574-67FD-E49E599AF0F3}"/>
              </a:ext>
            </a:extLst>
          </p:cNvPr>
          <p:cNvSpPr/>
          <p:nvPr/>
        </p:nvSpPr>
        <p:spPr>
          <a:xfrm rot="5400000">
            <a:off x="8733693" y="506060"/>
            <a:ext cx="539262" cy="5870916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F34E383-EB14-F113-D0B8-2B9B745CE5FB}"/>
                  </a:ext>
                </a:extLst>
              </p:cNvPr>
              <p:cNvSpPr txBox="1"/>
              <p:nvPr/>
            </p:nvSpPr>
            <p:spPr>
              <a:xfrm>
                <a:off x="414337" y="1612127"/>
                <a:ext cx="3721565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b="1" dirty="0"/>
                  <a:t>X-Logical</a:t>
                </a:r>
                <a:r>
                  <a:rPr lang="en-GB" sz="2400" dirty="0"/>
                  <a:t> operators span from left-to-right boundary.</a:t>
                </a:r>
              </a:p>
              <a:p>
                <a:endParaRPr lang="en-GB" sz="2400" dirty="0"/>
              </a:p>
              <a:p>
                <a:r>
                  <a:rPr lang="en-GB" sz="2400" b="1" dirty="0"/>
                  <a:t>Z-Logical</a:t>
                </a:r>
                <a:r>
                  <a:rPr lang="en-GB" sz="2400" dirty="0"/>
                  <a:t> operators span from top-to-bottom boundary</a:t>
                </a:r>
              </a:p>
              <a:p>
                <a:endParaRPr lang="en-GB" sz="2400" dirty="0"/>
              </a:p>
              <a:p>
                <a:pPr/>
                <a:r>
                  <a:rPr lang="en-GB" sz="2400" dirty="0"/>
                  <a:t>We also see that the two logical operator anti-commute as they intersect on one qubit:</a:t>
                </a:r>
                <a:br>
                  <a:rPr lang="en-GB" sz="2400" dirty="0"/>
                </a:br>
                <a:br>
                  <a:rPr lang="en-GB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F34E383-EB14-F113-D0B8-2B9B745CE5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37" y="1612127"/>
                <a:ext cx="3721565" cy="4893647"/>
              </a:xfrm>
              <a:prstGeom prst="rect">
                <a:avLst/>
              </a:prstGeom>
              <a:blipFill>
                <a:blip r:embed="rId3"/>
                <a:stretch>
                  <a:fillRect l="-2623" t="-9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A981F71-D2FF-03B2-9280-EC1EADADAC55}"/>
              </a:ext>
            </a:extLst>
          </p:cNvPr>
          <p:cNvSpPr txBox="1"/>
          <p:nvPr/>
        </p:nvSpPr>
        <p:spPr>
          <a:xfrm>
            <a:off x="5405086" y="168426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FEFA14-4417-98B6-CE2A-BE7799FF64B3}"/>
              </a:ext>
            </a:extLst>
          </p:cNvPr>
          <p:cNvSpPr/>
          <p:nvPr/>
        </p:nvSpPr>
        <p:spPr>
          <a:xfrm rot="5400000">
            <a:off x="5725459" y="1299251"/>
            <a:ext cx="539262" cy="1224075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F4A3FA-1189-A84D-C019-24B0293D2731}"/>
              </a:ext>
            </a:extLst>
          </p:cNvPr>
          <p:cNvSpPr txBox="1"/>
          <p:nvPr/>
        </p:nvSpPr>
        <p:spPr>
          <a:xfrm>
            <a:off x="6167086" y="245564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9D7FB4-5C75-3766-F6AD-6BC932913162}"/>
              </a:ext>
            </a:extLst>
          </p:cNvPr>
          <p:cNvSpPr/>
          <p:nvPr/>
        </p:nvSpPr>
        <p:spPr>
          <a:xfrm>
            <a:off x="6067866" y="2180920"/>
            <a:ext cx="539262" cy="990967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3BEB6A-5A64-9776-82EC-1128504EFF50}"/>
              </a:ext>
            </a:extLst>
          </p:cNvPr>
          <p:cNvSpPr txBox="1"/>
          <p:nvPr/>
        </p:nvSpPr>
        <p:spPr>
          <a:xfrm>
            <a:off x="10050049" y="325020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B5660-07ED-6C4D-F216-9E53D6D49098}"/>
              </a:ext>
            </a:extLst>
          </p:cNvPr>
          <p:cNvSpPr txBox="1"/>
          <p:nvPr/>
        </p:nvSpPr>
        <p:spPr>
          <a:xfrm>
            <a:off x="8469780" y="322207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74FD5-9715-1071-CFBD-83E60DCEF5EB}"/>
              </a:ext>
            </a:extLst>
          </p:cNvPr>
          <p:cNvSpPr txBox="1"/>
          <p:nvPr/>
        </p:nvSpPr>
        <p:spPr>
          <a:xfrm>
            <a:off x="6936120" y="3224680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9F9A3F-9856-71A0-7363-8A8065E65C93}"/>
              </a:ext>
            </a:extLst>
          </p:cNvPr>
          <p:cNvSpPr txBox="1"/>
          <p:nvPr/>
        </p:nvSpPr>
        <p:spPr>
          <a:xfrm>
            <a:off x="8479039" y="6285543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657404-B048-0B7A-2BF3-F2C41A6ABC62}"/>
              </a:ext>
            </a:extLst>
          </p:cNvPr>
          <p:cNvSpPr/>
          <p:nvPr/>
        </p:nvSpPr>
        <p:spPr>
          <a:xfrm>
            <a:off x="9925820" y="135828"/>
            <a:ext cx="539262" cy="5887480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CF7EC7-DFE3-4999-9E3C-96E71673FBF8}"/>
              </a:ext>
            </a:extLst>
          </p:cNvPr>
          <p:cNvSpPr txBox="1"/>
          <p:nvPr/>
        </p:nvSpPr>
        <p:spPr>
          <a:xfrm>
            <a:off x="9250537" y="5517192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FBEC06-3DA6-2737-3B9C-249591A47355}"/>
              </a:ext>
            </a:extLst>
          </p:cNvPr>
          <p:cNvSpPr txBox="1"/>
          <p:nvPr/>
        </p:nvSpPr>
        <p:spPr>
          <a:xfrm>
            <a:off x="10017107" y="4742786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F84DC-2653-1904-70F8-F1F9018922E6}"/>
              </a:ext>
            </a:extLst>
          </p:cNvPr>
          <p:cNvSpPr txBox="1"/>
          <p:nvPr/>
        </p:nvSpPr>
        <p:spPr>
          <a:xfrm>
            <a:off x="9950544" y="317188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4637F4-2728-FB41-6CE8-58B04B468E55}"/>
              </a:ext>
            </a:extLst>
          </p:cNvPr>
          <p:cNvSpPr txBox="1"/>
          <p:nvPr/>
        </p:nvSpPr>
        <p:spPr>
          <a:xfrm>
            <a:off x="10012536" y="168045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5B8957-7D5B-02B3-D494-82289E842ADC}"/>
              </a:ext>
            </a:extLst>
          </p:cNvPr>
          <p:cNvSpPr txBox="1"/>
          <p:nvPr/>
        </p:nvSpPr>
        <p:spPr>
          <a:xfrm>
            <a:off x="10012536" y="135828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7AF3BE-4A91-B546-1482-2D36C4663739}"/>
              </a:ext>
            </a:extLst>
          </p:cNvPr>
          <p:cNvSpPr/>
          <p:nvPr/>
        </p:nvSpPr>
        <p:spPr>
          <a:xfrm rot="5400000">
            <a:off x="8850282" y="4947768"/>
            <a:ext cx="539262" cy="1611816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8E3F22-C0FF-A278-9D97-2E35F87F4A0F}"/>
              </a:ext>
            </a:extLst>
          </p:cNvPr>
          <p:cNvSpPr/>
          <p:nvPr/>
        </p:nvSpPr>
        <p:spPr>
          <a:xfrm>
            <a:off x="8314004" y="6023307"/>
            <a:ext cx="539262" cy="669593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270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58">
            <a:extLst>
              <a:ext uri="{FF2B5EF4-FFF2-40B4-BE49-F238E27FC236}">
                <a16:creationId xmlns:a16="http://schemas.microsoft.com/office/drawing/2014/main" id="{597A1EE2-D26F-D825-1442-C44A7DDBC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88" y="1490133"/>
            <a:ext cx="11888469" cy="51689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0C41FA-E864-0E3D-9E9A-5BE470E753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Recap: The [9,1,3] Shor Code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6BC16C4A-3C4D-672C-12BB-927F90EDA7C5}"/>
              </a:ext>
            </a:extLst>
          </p:cNvPr>
          <p:cNvGrpSpPr/>
          <p:nvPr/>
        </p:nvGrpSpPr>
        <p:grpSpPr>
          <a:xfrm>
            <a:off x="364367" y="4759037"/>
            <a:ext cx="2638594" cy="1752040"/>
            <a:chOff x="168957" y="4705004"/>
            <a:chExt cx="2638594" cy="1752040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EB23EED5-64D0-6C4B-837A-F407D703BF01}"/>
                </a:ext>
              </a:extLst>
            </p:cNvPr>
            <p:cNvSpPr/>
            <p:nvPr/>
          </p:nvSpPr>
          <p:spPr>
            <a:xfrm>
              <a:off x="168957" y="4705004"/>
              <a:ext cx="2638594" cy="17520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C00000"/>
                  </a:solidFill>
                </a:ln>
              </a:endParaRP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227A8207-5A2B-6164-E1F0-C10DD6388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8708" y="4917580"/>
              <a:ext cx="2366427" cy="13850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098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C4E08-6642-120F-5243-16FA343A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F350848-1672-6808-539F-6B053886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988" y="0"/>
            <a:ext cx="695901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05F0C2-9105-9594-9427-1539FFD0A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231030"/>
            <a:ext cx="4249836" cy="586261"/>
          </a:xfrm>
        </p:spPr>
        <p:txBody>
          <a:bodyPr/>
          <a:lstStyle/>
          <a:p>
            <a:r>
              <a:rPr lang="en-GB" dirty="0"/>
              <a:t>Surface code distance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2BF4B8-3581-51DB-C630-4618AA019EAD}"/>
              </a:ext>
            </a:extLst>
          </p:cNvPr>
          <p:cNvSpPr txBox="1"/>
          <p:nvPr/>
        </p:nvSpPr>
        <p:spPr>
          <a:xfrm>
            <a:off x="11543570" y="3219726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FD9483-28D9-3F36-BC27-51B052AF2FB4}"/>
              </a:ext>
            </a:extLst>
          </p:cNvPr>
          <p:cNvSpPr/>
          <p:nvPr/>
        </p:nvSpPr>
        <p:spPr>
          <a:xfrm rot="5400000">
            <a:off x="8391286" y="163653"/>
            <a:ext cx="539262" cy="6555730"/>
          </a:xfrm>
          <a:prstGeom prst="rect">
            <a:avLst/>
          </a:prstGeom>
          <a:solidFill>
            <a:srgbClr val="00B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0746EE2-E48B-6EF2-0B47-C60FF8F3279D}"/>
                  </a:ext>
                </a:extLst>
              </p:cNvPr>
              <p:cNvSpPr txBox="1"/>
              <p:nvPr/>
            </p:nvSpPr>
            <p:spPr>
              <a:xfrm>
                <a:off x="414337" y="1612127"/>
                <a:ext cx="3721565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The code distance corresponds to the minimum-weight logical operator.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In the surface code, these operators are error chains that span directly from one boundary to another.</a:t>
                </a:r>
              </a:p>
              <a:p>
                <a:endParaRPr lang="en-GB" sz="2000" dirty="0"/>
              </a:p>
              <a:p>
                <a:r>
                  <a:rPr lang="en-GB" sz="2000" b="1" dirty="0"/>
                  <a:t>The distance of the surface code is given by the size of the lattice.</a:t>
                </a:r>
              </a:p>
              <a:p>
                <a:endParaRPr lang="en-GB" sz="2000" dirty="0"/>
              </a:p>
              <a:p>
                <a:r>
                  <a:rPr lang="en-GB" sz="2000" dirty="0"/>
                  <a:t>This surface code is defined on a 5x5 lattice. The distance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sz="2000" dirty="0"/>
                  <a:t>.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0746EE2-E48B-6EF2-0B47-C60FF8F32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37" y="1612127"/>
                <a:ext cx="3721565" cy="4401205"/>
              </a:xfrm>
              <a:prstGeom prst="rect">
                <a:avLst/>
              </a:prstGeom>
              <a:blipFill>
                <a:blip r:embed="rId3"/>
                <a:stretch>
                  <a:fillRect l="-1803" t="-693" b="-15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EDD1780-2F00-9369-FD26-3D85C6478FB7}"/>
              </a:ext>
            </a:extLst>
          </p:cNvPr>
          <p:cNvSpPr txBox="1"/>
          <p:nvPr/>
        </p:nvSpPr>
        <p:spPr>
          <a:xfrm>
            <a:off x="5402742" y="321061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BECB6-B258-3CB5-A42F-D98ABEAC9E24}"/>
              </a:ext>
            </a:extLst>
          </p:cNvPr>
          <p:cNvSpPr txBox="1"/>
          <p:nvPr/>
        </p:nvSpPr>
        <p:spPr>
          <a:xfrm>
            <a:off x="10050049" y="325020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8D4857-19FC-9FFF-10C5-6A6BFF600794}"/>
              </a:ext>
            </a:extLst>
          </p:cNvPr>
          <p:cNvSpPr txBox="1"/>
          <p:nvPr/>
        </p:nvSpPr>
        <p:spPr>
          <a:xfrm>
            <a:off x="8469780" y="3222071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55302-EF7F-B84B-3FAE-90072AC7200A}"/>
              </a:ext>
            </a:extLst>
          </p:cNvPr>
          <p:cNvSpPr txBox="1"/>
          <p:nvPr/>
        </p:nvSpPr>
        <p:spPr>
          <a:xfrm>
            <a:off x="6936120" y="3224680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7FC15F-B92A-623B-A464-BA3FCA7E1064}"/>
              </a:ext>
            </a:extLst>
          </p:cNvPr>
          <p:cNvSpPr/>
          <p:nvPr/>
        </p:nvSpPr>
        <p:spPr>
          <a:xfrm>
            <a:off x="9925820" y="135827"/>
            <a:ext cx="539262" cy="6611379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ED17F2-DA85-D3A1-923F-10AAA8B9FB5D}"/>
              </a:ext>
            </a:extLst>
          </p:cNvPr>
          <p:cNvSpPr txBox="1"/>
          <p:nvPr/>
        </p:nvSpPr>
        <p:spPr>
          <a:xfrm>
            <a:off x="10012537" y="6285542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B59615-1A64-068A-74D9-B0B3CEC4AA11}"/>
              </a:ext>
            </a:extLst>
          </p:cNvPr>
          <p:cNvSpPr txBox="1"/>
          <p:nvPr/>
        </p:nvSpPr>
        <p:spPr>
          <a:xfrm>
            <a:off x="10017107" y="4742786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E70314-04BD-840A-3EF1-ECE07156FDFA}"/>
              </a:ext>
            </a:extLst>
          </p:cNvPr>
          <p:cNvSpPr txBox="1"/>
          <p:nvPr/>
        </p:nvSpPr>
        <p:spPr>
          <a:xfrm>
            <a:off x="9950544" y="3171887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EF017B-4ED5-A32F-9A83-E2F57E64D7F8}"/>
              </a:ext>
            </a:extLst>
          </p:cNvPr>
          <p:cNvSpPr txBox="1"/>
          <p:nvPr/>
        </p:nvSpPr>
        <p:spPr>
          <a:xfrm>
            <a:off x="10012536" y="1680455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DB1A7B-F335-956D-6F02-347FC2F65E6A}"/>
              </a:ext>
            </a:extLst>
          </p:cNvPr>
          <p:cNvSpPr txBox="1"/>
          <p:nvPr/>
        </p:nvSpPr>
        <p:spPr>
          <a:xfrm>
            <a:off x="10012536" y="135828"/>
            <a:ext cx="365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6177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917E75-B5A3-A402-BD8B-7C74F809BD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Scaling the Surface Code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0EB72F-B023-E674-CC9D-F51FBBAB6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58" y="2173351"/>
            <a:ext cx="1412921" cy="1408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5C3C30-5C76-7FA0-C66A-835445BC9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762" y="1475298"/>
            <a:ext cx="2662238" cy="2532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DD2EE3-0D8F-9D05-4D34-25A4D56CB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444" y="375138"/>
            <a:ext cx="4705957" cy="4637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5B3361-E878-B856-C1E1-4A9AAFCA5B9A}"/>
                  </a:ext>
                </a:extLst>
              </p:cNvPr>
              <p:cNvSpPr txBox="1"/>
              <p:nvPr/>
            </p:nvSpPr>
            <p:spPr>
              <a:xfrm>
                <a:off x="632056" y="3581707"/>
                <a:ext cx="1688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 Surface code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5B3361-E878-B856-C1E1-4A9AAFCA5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56" y="3581707"/>
                <a:ext cx="1688123" cy="646331"/>
              </a:xfrm>
              <a:prstGeom prst="rect">
                <a:avLst/>
              </a:prstGeom>
              <a:blipFill>
                <a:blip r:embed="rId5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75064F-049E-FAE9-C0F7-99DE96C8D0CC}"/>
                  </a:ext>
                </a:extLst>
              </p:cNvPr>
              <p:cNvSpPr txBox="1"/>
              <p:nvPr/>
            </p:nvSpPr>
            <p:spPr>
              <a:xfrm>
                <a:off x="3920819" y="4139735"/>
                <a:ext cx="1688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dirty="0"/>
                  <a:t> Surface code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575064F-049E-FAE9-C0F7-99DE96C8D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819" y="4139735"/>
                <a:ext cx="1688123" cy="646331"/>
              </a:xfrm>
              <a:prstGeom prst="rect">
                <a:avLst/>
              </a:prstGeom>
              <a:blipFill>
                <a:blip r:embed="rId6"/>
                <a:stretch>
                  <a:fillRect t="-4717" r="-36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5D57E8-4221-82F7-E44C-0949A3C48786}"/>
                  </a:ext>
                </a:extLst>
              </p:cNvPr>
              <p:cNvSpPr txBox="1"/>
              <p:nvPr/>
            </p:nvSpPr>
            <p:spPr>
              <a:xfrm>
                <a:off x="9030726" y="5065858"/>
                <a:ext cx="16881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dirty="0"/>
                  <a:t> Surface code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A5D57E8-4221-82F7-E44C-0949A3C48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0726" y="5065858"/>
                <a:ext cx="1688123" cy="646331"/>
              </a:xfrm>
              <a:prstGeom prst="rect">
                <a:avLst/>
              </a:prstGeom>
              <a:blipFill>
                <a:blip r:embed="rId7"/>
                <a:stretch>
                  <a:fillRect t="-4717" r="-36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5355A7-4C9A-B7AE-F146-E9EA8C51BDC0}"/>
                  </a:ext>
                </a:extLst>
              </p:cNvPr>
              <p:cNvSpPr txBox="1"/>
              <p:nvPr/>
            </p:nvSpPr>
            <p:spPr>
              <a:xfrm>
                <a:off x="578615" y="5012787"/>
                <a:ext cx="6488056" cy="1573764"/>
              </a:xfrm>
              <a:prstGeom prst="rect">
                <a:avLst/>
              </a:prstGeom>
              <a:noFill/>
              <a:ln w="571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The distance of surface code scales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ad>
                      <m:radPr>
                        <m:degHide m:val="on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, where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in the number of physical qubits. By increasing the distance we can arbitrarily supress the logical error rate.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5355A7-4C9A-B7AE-F146-E9EA8C51B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15" y="5012787"/>
                <a:ext cx="6488056" cy="1573764"/>
              </a:xfrm>
              <a:prstGeom prst="rect">
                <a:avLst/>
              </a:prstGeom>
              <a:blipFill>
                <a:blip r:embed="rId8"/>
                <a:stretch>
                  <a:fillRect l="-1118" t="-1124" b="-5618"/>
                </a:stretch>
              </a:blipFill>
              <a:ln w="571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269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5D040B-85E9-23D9-BC37-0A7F7E2B45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Surface Code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45CF87B-20A6-CFDD-41B9-2318CB56B72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4643" y="1834127"/>
                <a:ext cx="5784908" cy="435133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sz="2400" dirty="0"/>
                  <a:t>: physical error rate of each qubit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GB" sz="2400" dirty="0"/>
                  <a:t>: logical error rate of logical qubit.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The </a:t>
                </a:r>
                <a:r>
                  <a:rPr lang="en-GB" sz="2400" b="1" dirty="0"/>
                  <a:t>threshold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GB" sz="2400" dirty="0"/>
                  <a:t> is the physical error rate below which the error correction code “works”.</a:t>
                </a:r>
              </a:p>
              <a:p>
                <a:endParaRPr lang="en-GB" sz="2400" dirty="0"/>
              </a:p>
              <a:p>
                <a:r>
                  <a:rPr lang="en-GB" sz="2400" dirty="0"/>
                  <a:t>Below threshold: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D45CF87B-20A6-CFDD-41B9-2318CB56B7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643" y="1834127"/>
                <a:ext cx="5784908" cy="4351338"/>
              </a:xfrm>
              <a:prstGeom prst="rect">
                <a:avLst/>
              </a:prstGeom>
              <a:blipFill>
                <a:blip r:embed="rId2"/>
                <a:stretch>
                  <a:fillRect l="-1370" t="-1961" r="-1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B70FE23-3315-48DF-6484-179154B44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45" y="2007363"/>
            <a:ext cx="3635240" cy="2716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482A0D-0C5C-CD58-2979-8F642E2463CB}"/>
              </a:ext>
            </a:extLst>
          </p:cNvPr>
          <p:cNvSpPr txBox="1"/>
          <p:nvPr/>
        </p:nvSpPr>
        <p:spPr>
          <a:xfrm>
            <a:off x="7672079" y="4844534"/>
            <a:ext cx="3347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 surface code threshold plot simulated using the PyMatching package.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836643-5F36-29B4-BCCB-59FC12B735E0}"/>
              </a:ext>
            </a:extLst>
          </p:cNvPr>
          <p:cNvCxnSpPr>
            <a:cxnSpLocks/>
          </p:cNvCxnSpPr>
          <p:nvPr/>
        </p:nvCxnSpPr>
        <p:spPr>
          <a:xfrm>
            <a:off x="9526286" y="2082067"/>
            <a:ext cx="0" cy="2327945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4E1699-8FCF-8B47-C753-65CF2D3CE5A9}"/>
                  </a:ext>
                </a:extLst>
              </p:cNvPr>
              <p:cNvSpPr txBox="1"/>
              <p:nvPr/>
            </p:nvSpPr>
            <p:spPr>
              <a:xfrm>
                <a:off x="9376190" y="1454919"/>
                <a:ext cx="16431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Threshold,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64E1699-8FCF-8B47-C753-65CF2D3CE5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190" y="1454919"/>
                <a:ext cx="1643107" cy="369332"/>
              </a:xfrm>
              <a:prstGeom prst="rect">
                <a:avLst/>
              </a:prstGeom>
              <a:blipFill>
                <a:blip r:embed="rId4"/>
                <a:stretch>
                  <a:fillRect l="-2963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D135F3-AE29-EC1E-8949-D97BA690B761}"/>
              </a:ext>
            </a:extLst>
          </p:cNvPr>
          <p:cNvCxnSpPr>
            <a:cxnSpLocks/>
          </p:cNvCxnSpPr>
          <p:nvPr/>
        </p:nvCxnSpPr>
        <p:spPr>
          <a:xfrm flipH="1">
            <a:off x="9599910" y="1868148"/>
            <a:ext cx="436227" cy="281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540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132F57-7F64-96B1-9332-9F3E44E00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024667" cy="586261"/>
          </a:xfrm>
        </p:spPr>
        <p:txBody>
          <a:bodyPr/>
          <a:lstStyle/>
          <a:p>
            <a:r>
              <a:rPr lang="en-GB" dirty="0"/>
              <a:t>The Threshold and the Breakeven Point</a:t>
            </a:r>
          </a:p>
        </p:txBody>
      </p:sp>
      <p:pic>
        <p:nvPicPr>
          <p:cNvPr id="8" name="Content Placeholder 7" descr="Cartoon character in front of a white board&#10;&#10;Description automatically generated">
            <a:extLst>
              <a:ext uri="{FF2B5EF4-FFF2-40B4-BE49-F238E27FC236}">
                <a16:creationId xmlns:a16="http://schemas.microsoft.com/office/drawing/2014/main" id="{3AD0BDE7-3838-B724-47DA-14CD3766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61" y="1846290"/>
            <a:ext cx="3841277" cy="2880958"/>
          </a:xfrm>
          <a:prstGeom prst="rect">
            <a:avLst/>
          </a:prstGeom>
        </p:spPr>
      </p:pic>
      <p:pic>
        <p:nvPicPr>
          <p:cNvPr id="9" name="Picture 8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03CEBA8-6973-C017-6900-518417ABA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412" y="1872519"/>
            <a:ext cx="4830800" cy="361056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6E81D1-99F5-CB88-6E87-401AEC3AC31F}"/>
              </a:ext>
            </a:extLst>
          </p:cNvPr>
          <p:cNvCxnSpPr>
            <a:cxnSpLocks/>
          </p:cNvCxnSpPr>
          <p:nvPr/>
        </p:nvCxnSpPr>
        <p:spPr>
          <a:xfrm>
            <a:off x="8474206" y="1962189"/>
            <a:ext cx="0" cy="303457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04AD09-4DD5-110A-5E7B-B656155448F8}"/>
                  </a:ext>
                </a:extLst>
              </p:cNvPr>
              <p:cNvSpPr txBox="1"/>
              <p:nvPr/>
            </p:nvSpPr>
            <p:spPr>
              <a:xfrm>
                <a:off x="8938453" y="1490073"/>
                <a:ext cx="16431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Threshold,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04AD09-4DD5-110A-5E7B-B65615544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8453" y="1490073"/>
                <a:ext cx="1643107" cy="369332"/>
              </a:xfrm>
              <a:prstGeom prst="rect">
                <a:avLst/>
              </a:prstGeom>
              <a:blipFill>
                <a:blip r:embed="rId4"/>
                <a:stretch>
                  <a:fillRect l="-2963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E0FA3A-34B7-4AD2-C73C-AA885E89F1CA}"/>
              </a:ext>
            </a:extLst>
          </p:cNvPr>
          <p:cNvCxnSpPr>
            <a:cxnSpLocks/>
          </p:cNvCxnSpPr>
          <p:nvPr/>
        </p:nvCxnSpPr>
        <p:spPr>
          <a:xfrm flipH="1">
            <a:off x="8586186" y="1846290"/>
            <a:ext cx="436227" cy="281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E011D-31E8-074C-EF2F-AFF431780439}"/>
              </a:ext>
            </a:extLst>
          </p:cNvPr>
          <p:cNvCxnSpPr>
            <a:cxnSpLocks/>
          </p:cNvCxnSpPr>
          <p:nvPr/>
        </p:nvCxnSpPr>
        <p:spPr>
          <a:xfrm flipH="1">
            <a:off x="6364037" y="3465650"/>
            <a:ext cx="4217523" cy="384186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60D201-09C4-9FC0-F1B4-87C65D05771A}"/>
              </a:ext>
            </a:extLst>
          </p:cNvPr>
          <p:cNvCxnSpPr>
            <a:cxnSpLocks/>
          </p:cNvCxnSpPr>
          <p:nvPr/>
        </p:nvCxnSpPr>
        <p:spPr>
          <a:xfrm flipH="1">
            <a:off x="10006847" y="2839673"/>
            <a:ext cx="790251" cy="530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A60019-4AC4-4524-4C03-1A436545472C}"/>
              </a:ext>
            </a:extLst>
          </p:cNvPr>
          <p:cNvCxnSpPr>
            <a:cxnSpLocks/>
          </p:cNvCxnSpPr>
          <p:nvPr/>
        </p:nvCxnSpPr>
        <p:spPr>
          <a:xfrm>
            <a:off x="6364037" y="3548543"/>
            <a:ext cx="0" cy="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851D36-C254-4400-DCE0-DC44672D0F55}"/>
              </a:ext>
            </a:extLst>
          </p:cNvPr>
          <p:cNvSpPr txBox="1"/>
          <p:nvPr/>
        </p:nvSpPr>
        <p:spPr>
          <a:xfrm>
            <a:off x="10823861" y="2458359"/>
            <a:ext cx="1643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Breakeven</a:t>
            </a:r>
          </a:p>
          <a:p>
            <a:r>
              <a:rPr lang="en-GB" dirty="0"/>
              <a:t>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A92519A-ABEE-5B85-E92B-2C3514323B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9129" y="5169729"/>
                <a:ext cx="4760464" cy="8185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2400" dirty="0"/>
                  <a:t>An error correction code is below the breakeven point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9A92519A-ABEE-5B85-E92B-2C3514323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9" y="5169729"/>
                <a:ext cx="4760464" cy="818592"/>
              </a:xfrm>
              <a:prstGeom prst="rect">
                <a:avLst/>
              </a:prstGeom>
              <a:blipFill>
                <a:blip r:embed="rId5"/>
                <a:stretch>
                  <a:fillRect l="-1665" t="-10448" b="-8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263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599C41D2-181D-E759-ACD5-D0B04687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513"/>
            <a:ext cx="6348551" cy="2008722"/>
          </a:xfrm>
          <a:prstGeom prst="rect">
            <a:avLst/>
          </a:prstGeom>
        </p:spPr>
      </p:pic>
      <p:pic>
        <p:nvPicPr>
          <p:cNvPr id="24" name="Picture 23" descr="A close-up of a circuit board&#10;&#10;Description automatically generated">
            <a:extLst>
              <a:ext uri="{FF2B5EF4-FFF2-40B4-BE49-F238E27FC236}">
                <a16:creationId xmlns:a16="http://schemas.microsoft.com/office/drawing/2014/main" id="{9F5689DF-046D-530F-899B-FDF4E2FF3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r="792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086B2A-5322-331E-3FFF-6DC49DF9D8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171" b="6862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Content Placeholder 7" descr="A close-up of a machine&#10;&#10;Description automatically generated">
            <a:extLst>
              <a:ext uri="{FF2B5EF4-FFF2-40B4-BE49-F238E27FC236}">
                <a16:creationId xmlns:a16="http://schemas.microsoft.com/office/drawing/2014/main" id="{03B7B7BA-1752-24A4-4359-03A41AFC8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0" r="2" b="24509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B347-E60E-64CB-DA13-7E45D6C7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0941" y="6041362"/>
            <a:ext cx="4315011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QEC Journal Club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D3F1-1AF6-AECB-8646-FA0A38BCF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436847" y="6041362"/>
            <a:ext cx="1107521" cy="365125"/>
          </a:xfr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2024-09-18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305D-2FC3-0FFE-3617-63B737A8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7959" y="6041362"/>
            <a:ext cx="683339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</a:pPr>
            <a:fld id="{826090A3-3FB5-4F3F-87AF-3C519FB138C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55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B2DB0F2-27A8-4E8F-A220-D146C0A55432}"/>
              </a:ext>
            </a:extLst>
          </p:cNvPr>
          <p:cNvSpPr/>
          <p:nvPr/>
        </p:nvSpPr>
        <p:spPr>
          <a:xfrm>
            <a:off x="6763026" y="225287"/>
            <a:ext cx="5080000" cy="186855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8F7E2-821D-C0F6-BDEF-2DBA7EF7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54" y="365125"/>
            <a:ext cx="6348074" cy="1325563"/>
          </a:xfrm>
        </p:spPr>
        <p:txBody>
          <a:bodyPr/>
          <a:lstStyle/>
          <a:p>
            <a:r>
              <a:rPr lang="en-GB" dirty="0"/>
              <a:t>What have Google Achieved?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E18F5E-2003-0EB4-2E8C-12E90CCC9A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6254" y="1825625"/>
                <a:ext cx="5645331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Built a quantum processor with 107 superconductor-circuit qubits.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lvl="1"/>
                <a:r>
                  <a:rPr lang="en-GB" dirty="0"/>
                  <a:t>Implemented distance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dirty="0"/>
                  <a:t>, and d=7 surface code.</a:t>
                </a:r>
              </a:p>
              <a:p>
                <a:pPr lvl="1"/>
                <a:r>
                  <a:rPr lang="en-GB" dirty="0"/>
                  <a:t>Demonstrated operation below the surface code threshold.</a:t>
                </a:r>
              </a:p>
              <a:p>
                <a:pPr lvl="1"/>
                <a:r>
                  <a:rPr lang="en-GB" dirty="0"/>
                  <a:t>Demonstrated operation below the break-even point for the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GB" dirty="0"/>
                  <a:t> surface codes.</a:t>
                </a:r>
              </a:p>
              <a:p>
                <a:pPr marL="457200" lvl="1" indent="0">
                  <a:buNone/>
                </a:pPr>
                <a:endParaRPr lang="en-GB" b="1" dirty="0"/>
              </a:p>
              <a:p>
                <a:pPr marL="457200" lvl="1" indent="0">
                  <a:buNone/>
                </a:pPr>
                <a:r>
                  <a:rPr lang="en-GB" dirty="0"/>
                  <a:t>Google Quantum AI Team </a:t>
                </a:r>
                <a:r>
                  <a:rPr lang="en-GB" dirty="0">
                    <a:hlinkClick r:id="rId2"/>
                  </a:rPr>
                  <a:t>arXiv:2408.13687</a:t>
                </a:r>
                <a:r>
                  <a:rPr lang="en-GB" dirty="0"/>
                  <a:t> </a:t>
                </a:r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EE18F5E-2003-0EB4-2E8C-12E90CCC9A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254" y="1825625"/>
                <a:ext cx="5645331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D1B6F-994C-1FD2-E775-C5EBED05D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77B4E-7E8F-348F-CFBB-C6F400234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77BE3-47B2-8928-FC29-0DA5E06ED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90A3-3FB5-4F3F-87AF-3C519FB138C5}" type="slidenum">
              <a:rPr lang="en-GB" smtClean="0"/>
              <a:t>35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3D59B5-FDA1-3B22-4F24-9E799A350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378" y="2189324"/>
            <a:ext cx="4556422" cy="3754033"/>
          </a:xfrm>
          <a:prstGeom prst="rect">
            <a:avLst/>
          </a:prstGeom>
        </p:spPr>
      </p:pic>
      <p:pic>
        <p:nvPicPr>
          <p:cNvPr id="9" name="Picture 8" descr="A yellow medal with a number one and ribbons&#10;&#10;Description automatically generated">
            <a:extLst>
              <a:ext uri="{FF2B5EF4-FFF2-40B4-BE49-F238E27FC236}">
                <a16:creationId xmlns:a16="http://schemas.microsoft.com/office/drawing/2014/main" id="{6B765948-D0BD-43E5-4F88-F7705CE891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72" y="445665"/>
            <a:ext cx="1312491" cy="131249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220D2B-7C27-13EA-2C61-4759FF2D0C95}"/>
              </a:ext>
            </a:extLst>
          </p:cNvPr>
          <p:cNvSpPr txBox="1">
            <a:spLocks/>
          </p:cNvSpPr>
          <p:nvPr/>
        </p:nvSpPr>
        <p:spPr>
          <a:xfrm>
            <a:off x="8397461" y="503835"/>
            <a:ext cx="3330305" cy="13659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The first demonstration of a fault-tolerant logical qubit operating below the break-even point. </a:t>
            </a:r>
            <a:r>
              <a:rPr lang="en-GB" sz="2000" b="1" dirty="0"/>
              <a:t>Quantum error correction works!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890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591E-ADB5-185A-F3E7-E03F3963C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13B44-8924-4524-1DD4-9D6BBE0D3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532C7-AF4E-7E96-9027-12861F7F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90A3-3FB5-4F3F-87AF-3C519FB138C5}" type="slidenum">
              <a:rPr lang="en-GB" smtClean="0"/>
              <a:t>36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D9C33-C34A-1DD0-5141-1EF1ABB52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260" y="429406"/>
            <a:ext cx="7536868" cy="540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86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61063-A932-323F-9532-F0872128DB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8991" y="2346128"/>
                <a:ext cx="3721576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Data from </a:t>
                </a:r>
                <a:r>
                  <a:rPr lang="en-GB" sz="2400" dirty="0">
                    <a:hlinkClick r:id="rId2"/>
                  </a:rPr>
                  <a:t>arXiv:2408.13687</a:t>
                </a:r>
                <a:r>
                  <a:rPr lang="en-GB" sz="2400" dirty="0"/>
                  <a:t> showing surface code operation over 250 rounds.</a:t>
                </a:r>
              </a:p>
              <a:p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GB" sz="2400" dirty="0"/>
                  <a:t> surface code mean lifetime: </a:t>
                </a:r>
                <a:r>
                  <a:rPr lang="el-GR" sz="2400" dirty="0"/>
                  <a:t>291 ± 6 μ</a:t>
                </a:r>
                <a:r>
                  <a:rPr lang="en-GB" sz="2400" dirty="0"/>
                  <a:t>s</a:t>
                </a:r>
              </a:p>
              <a:p>
                <a:r>
                  <a:rPr lang="en-GB" sz="2400" dirty="0"/>
                  <a:t>Physical qubit mean lifetime: </a:t>
                </a:r>
                <a:r>
                  <a:rPr lang="el-GR" sz="2400" dirty="0"/>
                  <a:t>85±7 μ</a:t>
                </a:r>
                <a:r>
                  <a:rPr lang="en-GB" sz="2400" dirty="0"/>
                  <a:t>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461063-A932-323F-9532-F0872128DB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8991" y="2346128"/>
                <a:ext cx="3721576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46756-ED21-D030-EC77-523B5841D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2024-09-18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75995-6298-3176-1EA0-58009D85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QEC Journal Club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08B55-B107-368A-6047-87E74E14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90A3-3FB5-4F3F-87AF-3C519FB138C5}" type="slidenum">
              <a:rPr lang="en-GB" smtClean="0"/>
              <a:t>37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51F531-A16C-3CE9-4B38-EB6BE6A38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791" y="0"/>
            <a:ext cx="7299218" cy="6168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F00E0-F482-A33E-4A5E-04A0C4A522C8}"/>
              </a:ext>
            </a:extLst>
          </p:cNvPr>
          <p:cNvSpPr txBox="1"/>
          <p:nvPr/>
        </p:nvSpPr>
        <p:spPr>
          <a:xfrm>
            <a:off x="434975" y="371921"/>
            <a:ext cx="35496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/>
              <a:t>Google’s Experimental Results</a:t>
            </a:r>
          </a:p>
        </p:txBody>
      </p:sp>
    </p:spTree>
    <p:extLst>
      <p:ext uri="{BB962C8B-B14F-4D97-AF65-F5344CB8AC3E}">
        <p14:creationId xmlns:p14="http://schemas.microsoft.com/office/powerpoint/2010/main" val="1237452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C88856-65AF-481D-0556-9DC0A40490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9126142" cy="586261"/>
          </a:xfrm>
        </p:spPr>
        <p:txBody>
          <a:bodyPr/>
          <a:lstStyle/>
          <a:p>
            <a:r>
              <a:rPr lang="en-GB" dirty="0"/>
              <a:t>Reaching algorithm ally useful error regimes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9DFFF-CA45-8019-3154-35ECAE33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91"/>
          <a:stretch/>
        </p:blipFill>
        <p:spPr>
          <a:xfrm>
            <a:off x="0" y="1309036"/>
            <a:ext cx="6647877" cy="554896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8C9259-831C-4CE8-797E-5772628D14D6}"/>
              </a:ext>
            </a:extLst>
          </p:cNvPr>
          <p:cNvSpPr txBox="1">
            <a:spLocks/>
          </p:cNvSpPr>
          <p:nvPr/>
        </p:nvSpPr>
        <p:spPr>
          <a:xfrm>
            <a:off x="7208890" y="1711128"/>
            <a:ext cx="4671960" cy="122257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Extremely low logical error rates will be required for </a:t>
            </a:r>
            <a:r>
              <a:rPr lang="en-GB" sz="2400" i="1" dirty="0"/>
              <a:t>operationally </a:t>
            </a:r>
            <a:r>
              <a:rPr lang="en-GB" sz="2400" dirty="0"/>
              <a:t>useful quantum computing.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6CA140-834A-4963-938D-E90C79D1AFD4}"/>
              </a:ext>
            </a:extLst>
          </p:cNvPr>
          <p:cNvSpPr txBox="1">
            <a:spLocks/>
          </p:cNvSpPr>
          <p:nvPr/>
        </p:nvSpPr>
        <p:spPr>
          <a:xfrm>
            <a:off x="6777090" y="5734330"/>
            <a:ext cx="2100210" cy="1222572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600" dirty="0"/>
              <a:t>Figure credit: Tamas </a:t>
            </a:r>
            <a:r>
              <a:rPr lang="en-GB" sz="1600" dirty="0" err="1"/>
              <a:t>Noszko</a:t>
            </a:r>
            <a:r>
              <a:rPr lang="en-GB" sz="1600" dirty="0"/>
              <a:t>, Liam Veeder-Sweeney, Boren Gu, Adi </a:t>
            </a:r>
            <a:r>
              <a:rPr lang="en-GB" sz="1600" dirty="0" err="1"/>
              <a:t>Sireesh</a:t>
            </a:r>
            <a:r>
              <a:rPr lang="en-GB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32155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6CB66A-0FDC-5B2D-52FE-3C2416E23D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1E1AAC-00A9-FF80-67E5-E9ADC8B2663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83BA3B-4EAB-BEE3-DC32-C9044EF7B3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558640-84C4-1B43-7DA7-F8410DC8E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81" y="-42204"/>
            <a:ext cx="8890822" cy="7127631"/>
          </a:xfrm>
          <a:prstGeom prst="rect">
            <a:avLst/>
          </a:prstGeom>
          <a:solidFill>
            <a:srgbClr val="15769C">
              <a:alpha val="15000"/>
            </a:srgbClr>
          </a:solidFill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717AA4-9B7D-CA3A-CA74-148C8F0A00DF}"/>
                  </a:ext>
                </a:extLst>
              </p:cNvPr>
              <p:cNvSpPr txBox="1"/>
              <p:nvPr/>
            </p:nvSpPr>
            <p:spPr>
              <a:xfrm>
                <a:off x="364367" y="1549580"/>
                <a:ext cx="2753971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Q</a:t>
                </a:r>
                <a:r>
                  <a:rPr lang="en-GB" dirty="0"/>
                  <a:t>: What sort of distances will we need to supress the logical error rate to algorithmically useful levels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br>
                  <a:rPr lang="en-GB" dirty="0"/>
                </a:br>
                <a:r>
                  <a:rPr lang="en-GB" b="1" dirty="0"/>
                  <a:t>A</a:t>
                </a:r>
                <a:r>
                  <a:rPr lang="en-GB" dirty="0"/>
                  <a:t>: Estimates suggest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≈27</m:t>
                    </m:r>
                  </m:oMath>
                </a14:m>
                <a:r>
                  <a:rPr lang="en-GB" dirty="0"/>
                  <a:t> will be required. This corresponds to a surface code patch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&gt;1000</m:t>
                    </m:r>
                  </m:oMath>
                </a14:m>
                <a:r>
                  <a:rPr lang="en-GB" dirty="0"/>
                  <a:t> physical qubits. </a:t>
                </a:r>
              </a:p>
              <a:p>
                <a:endParaRPr lang="en-GB" dirty="0"/>
              </a:p>
              <a:p>
                <a:r>
                  <a:rPr lang="en-GB" b="1" dirty="0"/>
                  <a:t>Over 99.9% of the qubits in a quantum computer will be dedicated to error correction!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717AA4-9B7D-CA3A-CA74-148C8F0A0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67" y="1549580"/>
                <a:ext cx="2753971" cy="4524315"/>
              </a:xfrm>
              <a:prstGeom prst="rect">
                <a:avLst/>
              </a:prstGeom>
              <a:blipFill>
                <a:blip r:embed="rId3"/>
                <a:stretch>
                  <a:fillRect l="-1991" t="-674" r="-3097" b="-12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3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7CC8F-8629-92ED-7BD1-70A6ECF1A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7" y="512384"/>
            <a:ext cx="7740542" cy="586261"/>
          </a:xfrm>
        </p:spPr>
        <p:txBody>
          <a:bodyPr/>
          <a:lstStyle/>
          <a:p>
            <a:r>
              <a:rPr lang="en-GB" dirty="0"/>
              <a:t>Calderbank-Shor-Steane (CSS) Codes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9385B5-675A-5D73-E889-417CF7C2CDFB}"/>
              </a:ext>
            </a:extLst>
          </p:cNvPr>
          <p:cNvGrpSpPr/>
          <p:nvPr/>
        </p:nvGrpSpPr>
        <p:grpSpPr>
          <a:xfrm>
            <a:off x="813254" y="3099254"/>
            <a:ext cx="2944099" cy="1954897"/>
            <a:chOff x="168957" y="4705004"/>
            <a:chExt cx="2638594" cy="17520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AF95A6-6E87-5D6E-B359-33C4A27E0F16}"/>
                </a:ext>
              </a:extLst>
            </p:cNvPr>
            <p:cNvSpPr/>
            <p:nvPr/>
          </p:nvSpPr>
          <p:spPr>
            <a:xfrm>
              <a:off x="168957" y="4705004"/>
              <a:ext cx="2638594" cy="175204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>
                  <a:solidFill>
                    <a:srgbClr val="C00000"/>
                  </a:solidFill>
                </a:ln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A5774672-0AF3-105B-99C5-D12B58458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708" y="4917580"/>
              <a:ext cx="2366427" cy="13850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icture Placeholder 3">
                <a:extLst>
                  <a:ext uri="{FF2B5EF4-FFF2-40B4-BE49-F238E27FC236}">
                    <a16:creationId xmlns:a16="http://schemas.microsoft.com/office/drawing/2014/main" id="{0DFD2342-E533-24A4-07FF-E49910508B53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501527" y="1699255"/>
                <a:ext cx="4037221" cy="481261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dirty="0"/>
                  <a:t>Note that the stabilisers for the nine qubit Shor code can be partitioned into two types:</a:t>
                </a:r>
              </a:p>
              <a:p>
                <a:r>
                  <a:rPr lang="en-GB" sz="1600" dirty="0"/>
                  <a:t>X-type stabilisers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sz="1600" dirty="0"/>
                  <a:t> that detect phase-flips</a:t>
                </a:r>
              </a:p>
              <a:p>
                <a:r>
                  <a:rPr lang="en-GB" sz="1600" dirty="0"/>
                  <a:t>Z-type stabilisers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sz="1600" dirty="0"/>
                  <a:t> that detect bit-flips.</a:t>
                </a:r>
                <a:br>
                  <a:rPr lang="en-GB" sz="1600" dirty="0"/>
                </a:b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Quantum error correction codes that partition stabilisers in this way are referred to as </a:t>
                </a:r>
                <a:r>
                  <a:rPr lang="en-GB" sz="1600" b="1" dirty="0"/>
                  <a:t>Calderbank-Shor-Steane</a:t>
                </a:r>
                <a:r>
                  <a:rPr lang="en-GB" sz="1600" dirty="0"/>
                  <a:t> (CSS) codes. The [[4,2,2]] code, the [[7,1,3]] Steane code are also examples of CSS-type stabiliser codes.</a:t>
                </a:r>
                <a:br>
                  <a:rPr lang="en-GB" sz="1400" dirty="0"/>
                </a:br>
                <a:br>
                  <a:rPr lang="en-GB" sz="1400" dirty="0"/>
                </a:br>
                <a:endParaRPr lang="en-GB" sz="1400" dirty="0"/>
              </a:p>
            </p:txBody>
          </p:sp>
        </mc:Choice>
        <mc:Fallback xmlns="">
          <p:sp>
            <p:nvSpPr>
              <p:cNvPr id="13" name="Picture Placeholder 3">
                <a:extLst>
                  <a:ext uri="{FF2B5EF4-FFF2-40B4-BE49-F238E27FC236}">
                    <a16:creationId xmlns:a16="http://schemas.microsoft.com/office/drawing/2014/main" id="{0DFD2342-E533-24A4-07FF-E49910508B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501527" y="1699255"/>
                <a:ext cx="4037221" cy="4812613"/>
              </a:xfrm>
              <a:blipFill>
                <a:blip r:embed="rId4"/>
                <a:stretch>
                  <a:fillRect l="-754" t="-887" r="-905" b="-3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icture Placeholder 3">
                <a:extLst>
                  <a:ext uri="{FF2B5EF4-FFF2-40B4-BE49-F238E27FC236}">
                    <a16:creationId xmlns:a16="http://schemas.microsoft.com/office/drawing/2014/main" id="{0FCEEE08-77BB-65D8-5C44-D8C170C02E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39196" y="4076702"/>
                <a:ext cx="5706689" cy="69825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We think of a CSS code as a combination of two separate error correction protocols: one for bit-flips and one for phase-flips. The full stabiliser group is generated by: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𝒮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∪</m:t>
                      </m:r>
                      <m:sSub>
                        <m:sSubPr>
                          <m:ctrlPr>
                            <a:rPr lang="en-GB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16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br>
                  <a:rPr lang="en-GB" sz="1400" dirty="0"/>
                </a:br>
                <a:br>
                  <a:rPr lang="en-GB" sz="1400" dirty="0"/>
                </a:br>
                <a:endParaRPr lang="en-GB" sz="1400" dirty="0"/>
              </a:p>
            </p:txBody>
          </p:sp>
        </mc:Choice>
        <mc:Fallback xmlns="">
          <p:sp>
            <p:nvSpPr>
              <p:cNvPr id="15" name="Picture Placeholder 3">
                <a:extLst>
                  <a:ext uri="{FF2B5EF4-FFF2-40B4-BE49-F238E27FC236}">
                    <a16:creationId xmlns:a16="http://schemas.microsoft.com/office/drawing/2014/main" id="{0FCEEE08-77BB-65D8-5C44-D8C170C02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196" y="4076702"/>
                <a:ext cx="5706689" cy="698257"/>
              </a:xfrm>
              <a:prstGeom prst="rect">
                <a:avLst/>
              </a:prstGeom>
              <a:blipFill>
                <a:blip r:embed="rId5"/>
                <a:stretch>
                  <a:fillRect l="-641" t="-6140" b="-947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1ECE2D8-A021-1402-DBEA-153BBCED1E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528980"/>
            <a:ext cx="5238404" cy="24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76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77ECA6-B058-7BDF-2155-7F42D568F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8" y="184138"/>
            <a:ext cx="6254750" cy="586261"/>
          </a:xfrm>
        </p:spPr>
        <p:txBody>
          <a:bodyPr/>
          <a:lstStyle/>
          <a:p>
            <a:r>
              <a:rPr lang="en-GB" dirty="0"/>
              <a:t>When will surface code quantum computers be useful?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D699C1-4869-5B10-F8DF-48097A3EA035}"/>
                  </a:ext>
                </a:extLst>
              </p:cNvPr>
              <p:cNvSpPr txBox="1"/>
              <p:nvPr/>
            </p:nvSpPr>
            <p:spPr>
              <a:xfrm>
                <a:off x="443743" y="1554538"/>
                <a:ext cx="5356835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The Google Team have implemented surface codes on a 107 qubit chip.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Estimates suggest operationally useful quantum computers will require surface codes of size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≈27</m:t>
                    </m:r>
                  </m:oMath>
                </a14:m>
                <a:r>
                  <a:rPr lang="en-GB" sz="2400" dirty="0"/>
                  <a:t> on chips &gt;1000 qubits.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D699C1-4869-5B10-F8DF-48097A3EA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43" y="1554538"/>
                <a:ext cx="5356835" cy="2677656"/>
              </a:xfrm>
              <a:prstGeom prst="rect">
                <a:avLst/>
              </a:prstGeom>
              <a:blipFill>
                <a:blip r:embed="rId2"/>
                <a:stretch>
                  <a:fillRect l="-1593" t="-1822" r="-796" b="-4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017C446-72AD-F55C-4181-FFB87C0D6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532" y="379491"/>
            <a:ext cx="4657725" cy="54535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8490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1765EE-E2C0-063A-3E52-B41D95947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7865233" cy="586261"/>
          </a:xfrm>
        </p:spPr>
        <p:txBody>
          <a:bodyPr/>
          <a:lstStyle/>
          <a:p>
            <a:r>
              <a:rPr lang="en-GB" dirty="0"/>
              <a:t>Google’s Roadmap to Fault-Tolerance</a:t>
            </a:r>
          </a:p>
        </p:txBody>
      </p:sp>
      <p:pic>
        <p:nvPicPr>
          <p:cNvPr id="8" name="Content Placeholder 9" descr="A diagram of a diagram of a person&#10;&#10;Description automatically generated">
            <a:extLst>
              <a:ext uri="{FF2B5EF4-FFF2-40B4-BE49-F238E27FC236}">
                <a16:creationId xmlns:a16="http://schemas.microsoft.com/office/drawing/2014/main" id="{3FEC99B8-B49F-8D00-1783-235B28D51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0" y="1564079"/>
            <a:ext cx="102209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98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40E1F2-A735-000D-701A-36067CCE5D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8" y="221439"/>
            <a:ext cx="6254750" cy="586261"/>
          </a:xfrm>
        </p:spPr>
        <p:txBody>
          <a:bodyPr/>
          <a:lstStyle/>
          <a:p>
            <a:r>
              <a:rPr lang="en-GB" dirty="0"/>
              <a:t>Want to join the quantum revolution?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9562D-C0CB-DE3F-2D69-9C6F76EC00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Apply for our new Centre for Doctoral Training in Quantum Informatics</a:t>
            </a:r>
          </a:p>
        </p:txBody>
      </p:sp>
      <p:pic>
        <p:nvPicPr>
          <p:cNvPr id="9" name="Picture Placeholder 8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B3ED0DA8-E2AA-E9A9-7611-3CC7BF46EEE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192"/>
          <a:stretch>
            <a:fillRect/>
          </a:stretch>
        </p:blipFill>
        <p:spPr>
          <a:xfrm>
            <a:off x="8497020" y="1470805"/>
            <a:ext cx="2881110" cy="2892421"/>
          </a:xfr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A7BFC9-D0D5-88B7-DCA0-000ABC5272B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4368" y="2736157"/>
            <a:ext cx="6813672" cy="3818428"/>
          </a:xfrm>
        </p:spPr>
        <p:txBody>
          <a:bodyPr/>
          <a:lstStyle/>
          <a:p>
            <a:r>
              <a:rPr lang="en-GB" dirty="0"/>
              <a:t>We are recruiting 16 PhD students to start September 2026.</a:t>
            </a:r>
          </a:p>
          <a:p>
            <a:r>
              <a:rPr lang="en-GB" dirty="0"/>
              <a:t>Positions are fully funded for 4 years.</a:t>
            </a:r>
          </a:p>
          <a:p>
            <a:r>
              <a:rPr lang="en-GB" dirty="0"/>
              <a:t>Project opportunities in a wide range of topics in quantum computing (including quantum error correction).</a:t>
            </a:r>
          </a:p>
          <a:p>
            <a:r>
              <a:rPr lang="en-GB" dirty="0"/>
              <a:t>Contact me (</a:t>
            </a:r>
            <a:r>
              <a:rPr lang="en-GB" dirty="0">
                <a:hlinkClick r:id="rId3"/>
              </a:rPr>
              <a:t>joschka.roffe@ed.ac.uk</a:t>
            </a:r>
            <a:r>
              <a:rPr lang="en-GB" dirty="0"/>
              <a:t>), Chris, Raul or Petros if you have any questions.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84F5AB-E0CD-A518-4E43-C6F00E93B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452" y="4513952"/>
            <a:ext cx="2604246" cy="8732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7BA86F8-DF70-CF8B-EF59-3C7476596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835" y="193496"/>
            <a:ext cx="995186" cy="3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60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147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6F1D4B-EDCD-EEE9-39C4-7D464F5AC1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219253"/>
            <a:ext cx="8920949" cy="586261"/>
          </a:xfrm>
        </p:spPr>
        <p:txBody>
          <a:bodyPr/>
          <a:lstStyle/>
          <a:p>
            <a:r>
              <a:rPr lang="en-GB" dirty="0"/>
              <a:t>Quantum Error Correction Code Constructions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6726EF8F-7918-1F06-E03D-B6416D0E9B82}"/>
                  </a:ext>
                </a:extLst>
              </p:cNvPr>
              <p:cNvSpPr>
                <a:spLocks noGrp="1"/>
              </p:cNvSpPr>
              <p:nvPr>
                <p:ph type="pic" sz="quarter" idx="15"/>
              </p:nvPr>
            </p:nvSpPr>
            <p:spPr>
              <a:xfrm>
                <a:off x="364366" y="1661847"/>
                <a:ext cx="4764586" cy="481261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600" b="1" dirty="0"/>
                  <a:t>The Challenge of QEC Code design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Quantum code design for CSS codes is complicated by the fact that the stabiliser group must be Abelian. I.e., </a:t>
                </a:r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p>
                    </m:sSub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]=0</m:t>
                    </m:r>
                  </m:oMath>
                </a14:m>
                <a:r>
                  <a:rPr lang="en-GB" sz="1600" dirty="0"/>
                  <a:t>   for all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sz="16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p>
                    </m:sSubSup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endParaRPr lang="en-GB" sz="1600" dirty="0"/>
              </a:p>
              <a:p>
                <a:pPr marL="0" indent="0">
                  <a:buNone/>
                </a:pPr>
                <a:endParaRPr lang="en-GB" sz="1600" dirty="0"/>
              </a:p>
              <a:p>
                <a:pPr marL="0" indent="0">
                  <a:buNone/>
                </a:pPr>
                <a:r>
                  <a:rPr lang="en-GB" sz="1600" dirty="0"/>
                  <a:t>Finding generating sets of stabilisers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sz="1600" dirty="0"/>
                  <a:t> is not straightforward. E.g., we can’t just translate classical error correction codes into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sz="1600" dirty="0"/>
                  <a:t> of a quantum error correction codes.</a:t>
                </a:r>
                <a:br>
                  <a:rPr lang="en-GB" sz="1600" dirty="0"/>
                </a:br>
                <a:br>
                  <a:rPr lang="en-GB" sz="1600" dirty="0"/>
                </a:br>
                <a:endParaRPr lang="en-GB" sz="1600" dirty="0"/>
              </a:p>
            </p:txBody>
          </p:sp>
        </mc:Choice>
        <mc:Fallback xmlns="">
          <p:sp>
            <p:nvSpPr>
              <p:cNvPr id="8" name="Picture Placeholder 3">
                <a:extLst>
                  <a:ext uri="{FF2B5EF4-FFF2-40B4-BE49-F238E27FC236}">
                    <a16:creationId xmlns:a16="http://schemas.microsoft.com/office/drawing/2014/main" id="{6726EF8F-7918-1F06-E03D-B6416D0E9B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pic" sz="quarter" idx="15"/>
              </p:nvPr>
            </p:nvSpPr>
            <p:spPr>
              <a:xfrm>
                <a:off x="364366" y="1661847"/>
                <a:ext cx="4764586" cy="4812613"/>
              </a:xfrm>
              <a:blipFill>
                <a:blip r:embed="rId2"/>
                <a:stretch>
                  <a:fillRect l="-768" t="-887" r="-8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193B0B09-9296-B4E7-3C6F-63DDD2643C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11484" y="1533003"/>
                <a:ext cx="5000603" cy="481261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Up to this point, all the of the code constructions we have looked at – the [[4,2,2]] code, the Steane code, and the Shor Code – have been </a:t>
                </a:r>
                <a:r>
                  <a:rPr lang="en-GB" sz="1600" i="1" dirty="0"/>
                  <a:t>hand</a:t>
                </a:r>
                <a:r>
                  <a:rPr lang="en-GB" sz="1600" dirty="0"/>
                  <a:t> </a:t>
                </a:r>
                <a:r>
                  <a:rPr lang="en-GB" sz="1600" i="1" dirty="0"/>
                  <a:t>crafted</a:t>
                </a:r>
                <a:r>
                  <a:rPr lang="en-GB" sz="1600" dirty="0"/>
                  <a:t>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The goal is now to develop </a:t>
                </a:r>
                <a:r>
                  <a:rPr lang="en-GB" sz="1600" b="1" dirty="0"/>
                  <a:t>systematics procedures</a:t>
                </a:r>
                <a:r>
                  <a:rPr lang="en-GB" sz="1600" dirty="0"/>
                  <a:t> for designing large-scale CSS stabiliser codes.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6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b="1" dirty="0"/>
                  <a:t>Requirements for a Quantum Code Construction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GB" sz="1600" dirty="0"/>
                  <a:t>A systematic approach for CSS code design must address the following:</a:t>
                </a:r>
              </a:p>
              <a:p>
                <a:r>
                  <a:rPr lang="en-GB" sz="1600" b="1" dirty="0"/>
                  <a:t>Generating Stabiliser Sets</a:t>
                </a:r>
                <a:r>
                  <a:rPr lang="en-GB" sz="1600" dirty="0"/>
                  <a:t>: Provide a method to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GB" sz="1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GB" sz="1600" dirty="0"/>
                  <a:t> such that they are guaranteed to commute.</a:t>
                </a:r>
              </a:p>
              <a:p>
                <a:r>
                  <a:rPr lang="en-GB" sz="1600" b="1" dirty="0"/>
                  <a:t>Scalability</a:t>
                </a:r>
                <a:r>
                  <a:rPr lang="en-GB" sz="1600" dirty="0"/>
                  <a:t>: Ensure that the code distance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sz="1600" dirty="0"/>
                  <a:t> increases with the size of the system.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GB" sz="16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br>
                  <a:rPr lang="en-GB" sz="1600" dirty="0"/>
                </a:br>
                <a:br>
                  <a:rPr lang="en-GB" sz="1600" dirty="0"/>
                </a:br>
                <a:endParaRPr lang="en-GB" sz="1600" dirty="0"/>
              </a:p>
            </p:txBody>
          </p:sp>
        </mc:Choice>
        <mc:Fallback xmlns="">
          <p:sp>
            <p:nvSpPr>
              <p:cNvPr id="10" name="Picture Placeholder 3">
                <a:extLst>
                  <a:ext uri="{FF2B5EF4-FFF2-40B4-BE49-F238E27FC236}">
                    <a16:creationId xmlns:a16="http://schemas.microsoft.com/office/drawing/2014/main" id="{193B0B09-9296-B4E7-3C6F-63DDD2643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1484" y="1533003"/>
                <a:ext cx="5000603" cy="4812613"/>
              </a:xfrm>
              <a:prstGeom prst="rect">
                <a:avLst/>
              </a:prstGeom>
              <a:blipFill>
                <a:blip r:embed="rId3"/>
                <a:stretch>
                  <a:fillRect l="-732" t="-886" r="-4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960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187CD9-B218-4CEB-9952-3D2998229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The Surface Code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CF12362-00A3-BF25-89EC-0806FFC349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366" y="1661847"/>
            <a:ext cx="4764586" cy="4812613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The </a:t>
            </a:r>
            <a:r>
              <a:rPr lang="en-GB" sz="1600" b="1" dirty="0"/>
              <a:t>surface</a:t>
            </a:r>
            <a:r>
              <a:rPr lang="en-GB" sz="1600" dirty="0"/>
              <a:t> code is the leading construction for experimental quantum error correction. It has two major advantages:</a:t>
            </a:r>
            <a:br>
              <a:rPr lang="en-GB" sz="1600" dirty="0"/>
            </a:br>
            <a:endParaRPr lang="en-GB" sz="1600" dirty="0"/>
          </a:p>
          <a:p>
            <a:r>
              <a:rPr lang="en-GB" sz="1600" dirty="0"/>
              <a:t>It can be implemented using nearest-neighbour CNOT gates between qubits arrange in a two-dimensional grid. This is a particularly useful for many qubit hardware types – e.g. superconducting qubits – where long-range gates are difficult to implement with high-fidelity.</a:t>
            </a:r>
          </a:p>
          <a:p>
            <a:r>
              <a:rPr lang="en-GB" sz="1600" dirty="0"/>
              <a:t>The distance can be straightforwardly scaled by increasing the size of the qubit grid.</a:t>
            </a:r>
            <a:br>
              <a:rPr lang="en-GB" sz="1600" dirty="0"/>
            </a:br>
            <a:br>
              <a:rPr lang="en-GB" sz="1600" dirty="0"/>
            </a:br>
            <a:endParaRPr lang="en-GB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EC5FE-7421-456B-16EA-C128EF3FB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955" y="1464212"/>
            <a:ext cx="3600391" cy="36107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136371-EEC9-78EA-F11C-AF492B02A957}"/>
                  </a:ext>
                </a:extLst>
              </p:cNvPr>
              <p:cNvSpPr txBox="1"/>
              <p:nvPr/>
            </p:nvSpPr>
            <p:spPr>
              <a:xfrm>
                <a:off x="7063050" y="5101400"/>
                <a:ext cx="326839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dirty="0"/>
                  <a:t>The Tanner (connectivity) graph for the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GB" sz="1600" dirty="0"/>
                  <a:t> surface code.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7136371-EEC9-78EA-F11C-AF492B02A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3050" y="5101400"/>
                <a:ext cx="3268393" cy="584775"/>
              </a:xfrm>
              <a:prstGeom prst="rect">
                <a:avLst/>
              </a:prstGeom>
              <a:blipFill>
                <a:blip r:embed="rId3"/>
                <a:stretch>
                  <a:fillRect l="-1119" t="-3125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8862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2552A2-56C7-2038-591A-FF89622F10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8" y="282612"/>
            <a:ext cx="6254750" cy="586261"/>
          </a:xfrm>
        </p:spPr>
        <p:txBody>
          <a:bodyPr/>
          <a:lstStyle/>
          <a:p>
            <a:r>
              <a:rPr lang="en-GB" dirty="0"/>
              <a:t>Classical vs. Quantum Circuits</a:t>
            </a:r>
          </a:p>
        </p:txBody>
      </p:sp>
      <p:pic>
        <p:nvPicPr>
          <p:cNvPr id="9" name="Picture 8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EE89B051-3354-1E78-759D-5DFC4B8A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44" y="1759655"/>
            <a:ext cx="3195524" cy="1011916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6FA6C56-7A3F-1180-007F-618E57C095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4181" y="3109796"/>
            <a:ext cx="3809049" cy="3393143"/>
          </a:xfrm>
        </p:spPr>
        <p:txBody>
          <a:bodyPr/>
          <a:lstStyle/>
          <a:p>
            <a:pPr marL="0" indent="0">
              <a:buNone/>
            </a:pPr>
            <a:r>
              <a:rPr lang="en-GB" sz="1600" b="1" dirty="0"/>
              <a:t>Classical circuit</a:t>
            </a:r>
          </a:p>
          <a:p>
            <a:pPr marL="0" indent="0">
              <a:buNone/>
            </a:pPr>
            <a:endParaRPr lang="en-GB" sz="1600" dirty="0"/>
          </a:p>
          <a:p>
            <a:r>
              <a:rPr lang="en-GB" sz="1600" dirty="0"/>
              <a:t>Provides information about what operations are performed.</a:t>
            </a:r>
          </a:p>
          <a:p>
            <a:r>
              <a:rPr lang="en-GB" sz="1600" dirty="0"/>
              <a:t>Tells us exactly how to wire together the circuit.</a:t>
            </a:r>
            <a:br>
              <a:rPr lang="en-GB" sz="1600" dirty="0"/>
            </a:br>
            <a:br>
              <a:rPr lang="en-GB" sz="1600" dirty="0"/>
            </a:b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8AC6B2-B281-2ACE-55A5-3A7A7C2BB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777" y="1497118"/>
            <a:ext cx="4174057" cy="1406358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9248CB94-2000-1679-B057-8E3406D6752C}"/>
              </a:ext>
            </a:extLst>
          </p:cNvPr>
          <p:cNvSpPr txBox="1">
            <a:spLocks/>
          </p:cNvSpPr>
          <p:nvPr/>
        </p:nvSpPr>
        <p:spPr>
          <a:xfrm>
            <a:off x="6844501" y="3109796"/>
            <a:ext cx="3809049" cy="3393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Quantum Circuit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  <a:p>
            <a:r>
              <a:rPr lang="en-GB" sz="1600" dirty="0"/>
              <a:t>Provides information about what operations are performed.</a:t>
            </a:r>
          </a:p>
          <a:p>
            <a:r>
              <a:rPr lang="en-GB" sz="1600" dirty="0"/>
              <a:t>Wires represent the passage of time. I.e., they do not actually correspond to wires and tell us nothing about the qubit connectivity.</a:t>
            </a:r>
            <a:br>
              <a:rPr lang="en-GB" sz="1600" dirty="0"/>
            </a:br>
            <a:br>
              <a:rPr lang="en-GB" sz="1600" dirty="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02128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3F2EB5-B4DB-07BB-4E0F-5A429D2020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881233" cy="586261"/>
          </a:xfrm>
        </p:spPr>
        <p:txBody>
          <a:bodyPr/>
          <a:lstStyle/>
          <a:p>
            <a:r>
              <a:rPr lang="en-GB" dirty="0"/>
              <a:t>The Tanner Graph Representation of QEC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6A27873-85FE-902A-ACF1-35B9B3C47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135" y="2795203"/>
            <a:ext cx="5122333" cy="23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A6BF5F-12AD-3F31-27D8-96743916D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53" y="3057685"/>
            <a:ext cx="2362664" cy="2135629"/>
          </a:xfrm>
          <a:prstGeom prst="rect">
            <a:avLst/>
          </a:prstGeom>
        </p:spPr>
      </p:pic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C29A9D68-A2DE-E45C-EFFC-79EC32C90555}"/>
              </a:ext>
            </a:extLst>
          </p:cNvPr>
          <p:cNvSpPr txBox="1">
            <a:spLocks/>
          </p:cNvSpPr>
          <p:nvPr/>
        </p:nvSpPr>
        <p:spPr>
          <a:xfrm>
            <a:off x="436668" y="1609242"/>
            <a:ext cx="4101465" cy="10683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/>
              <a:t>Tanner graphs</a:t>
            </a:r>
            <a:r>
              <a:rPr lang="en-GB" sz="1800"/>
              <a:t> provide a graphical representation of quantum error correction that allows us to design codes in a way that is </a:t>
            </a:r>
            <a:r>
              <a:rPr lang="en-GB" sz="1800" i="1"/>
              <a:t>connectivity aware</a:t>
            </a:r>
            <a:r>
              <a:rPr lang="en-GB" sz="1800"/>
              <a:t>.</a:t>
            </a:r>
            <a:br>
              <a:rPr lang="en-GB" sz="1600"/>
            </a:br>
            <a:br>
              <a:rPr lang="en-GB" sz="160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611595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57D1F-5945-09F8-4AA4-21A4A6F95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939404-7F6A-8419-B42F-DAC83FA630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4366" y="512384"/>
            <a:ext cx="8881233" cy="586261"/>
          </a:xfrm>
        </p:spPr>
        <p:txBody>
          <a:bodyPr/>
          <a:lstStyle/>
          <a:p>
            <a:r>
              <a:rPr lang="en-GB" dirty="0"/>
              <a:t>The Tanner Graph Representation of QEC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9551DEC-DDFE-09A5-E105-8DC7EDA37B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4366" y="1664686"/>
            <a:ext cx="4101465" cy="1068309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Tanner graphs</a:t>
            </a:r>
            <a:r>
              <a:rPr lang="en-GB" sz="1800" dirty="0"/>
              <a:t> provide a graphical representation of quantum error correction that allows us to design codes in a way that is </a:t>
            </a:r>
            <a:r>
              <a:rPr lang="en-GB" sz="1800" i="1" dirty="0"/>
              <a:t>connectivity aware</a:t>
            </a:r>
            <a:r>
              <a:rPr lang="en-GB" sz="1800" dirty="0"/>
              <a:t>.</a:t>
            </a:r>
            <a:br>
              <a:rPr lang="en-GB" sz="1600" dirty="0"/>
            </a:br>
            <a:br>
              <a:rPr lang="en-GB" sz="1600" dirty="0"/>
            </a:br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4163F5-7DF7-B5D2-0AE0-43BDA94C7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135" y="2795203"/>
            <a:ext cx="5122333" cy="23981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0985F3-F3C3-0F08-A0C4-AD991D20C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053" y="3057685"/>
            <a:ext cx="2362664" cy="21356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D5E73-3E71-2CB1-9834-44FB7BFF7F9A}"/>
              </a:ext>
            </a:extLst>
          </p:cNvPr>
          <p:cNvSpPr txBox="1"/>
          <p:nvPr/>
        </p:nvSpPr>
        <p:spPr>
          <a:xfrm>
            <a:off x="3887371" y="3487176"/>
            <a:ext cx="157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Data qubits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7CABCB-69B6-A786-02C4-4EB814754061}"/>
              </a:ext>
            </a:extLst>
          </p:cNvPr>
          <p:cNvSpPr/>
          <p:nvPr/>
        </p:nvSpPr>
        <p:spPr>
          <a:xfrm>
            <a:off x="1945599" y="3127469"/>
            <a:ext cx="721401" cy="721401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73A946-40A6-6CCC-AB7D-13DD1ABE851B}"/>
              </a:ext>
            </a:extLst>
          </p:cNvPr>
          <p:cNvSpPr/>
          <p:nvPr/>
        </p:nvSpPr>
        <p:spPr>
          <a:xfrm>
            <a:off x="5618739" y="3052291"/>
            <a:ext cx="4627662" cy="401061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9D07BC-963A-04BB-4DDA-79D64F79B012}"/>
              </a:ext>
            </a:extLst>
          </p:cNvPr>
          <p:cNvSpPr/>
          <p:nvPr/>
        </p:nvSpPr>
        <p:spPr>
          <a:xfrm>
            <a:off x="3097108" y="4318173"/>
            <a:ext cx="657951" cy="657951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BC4A338-B54D-1251-843D-79BDAC70E547}"/>
              </a:ext>
            </a:extLst>
          </p:cNvPr>
          <p:cNvSpPr/>
          <p:nvPr/>
        </p:nvSpPr>
        <p:spPr>
          <a:xfrm>
            <a:off x="5627206" y="3593197"/>
            <a:ext cx="4619195" cy="401061"/>
          </a:xfrm>
          <a:prstGeom prst="roundRect">
            <a:avLst/>
          </a:prstGeom>
          <a:solidFill>
            <a:srgbClr val="C0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A6A291-7D38-02EC-9404-9312716938BF}"/>
              </a:ext>
            </a:extLst>
          </p:cNvPr>
          <p:cNvCxnSpPr>
            <a:cxnSpLocks/>
            <a:endCxn id="5" idx="3"/>
          </p:cNvCxnSpPr>
          <p:nvPr/>
        </p:nvCxnSpPr>
        <p:spPr>
          <a:xfrm flipH="1" flipV="1">
            <a:off x="2667000" y="3488170"/>
            <a:ext cx="1641263" cy="16943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96BB8B-263E-7729-613A-81371637B1C1}"/>
              </a:ext>
            </a:extLst>
          </p:cNvPr>
          <p:cNvCxnSpPr>
            <a:cxnSpLocks/>
          </p:cNvCxnSpPr>
          <p:nvPr/>
        </p:nvCxnSpPr>
        <p:spPr>
          <a:xfrm flipH="1">
            <a:off x="3722336" y="3902674"/>
            <a:ext cx="523381" cy="41549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1783BCE-3E39-9D8F-F609-4DDAE725DC66}"/>
              </a:ext>
            </a:extLst>
          </p:cNvPr>
          <p:cNvCxnSpPr>
            <a:cxnSpLocks/>
          </p:cNvCxnSpPr>
          <p:nvPr/>
        </p:nvCxnSpPr>
        <p:spPr>
          <a:xfrm flipV="1">
            <a:off x="4790734" y="3176882"/>
            <a:ext cx="671437" cy="28542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847F74-F9A5-0909-9FAA-62E1501E203F}"/>
              </a:ext>
            </a:extLst>
          </p:cNvPr>
          <p:cNvCxnSpPr>
            <a:cxnSpLocks/>
          </p:cNvCxnSpPr>
          <p:nvPr/>
        </p:nvCxnSpPr>
        <p:spPr>
          <a:xfrm flipV="1">
            <a:off x="5032511" y="3738842"/>
            <a:ext cx="529919" cy="16383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53087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3253440-B1FF-457D-B59A-A0F04D5132D5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69B872FB-C288-4103-99E8-0E764FCED1A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EED6AE-C0F6-422D-83EA-E8A6BEC56F62}" vid="{8709AF2E-77C5-4CDD-A1B0-174CBD14399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b9a610c-db1d-437f-be5c-b26c813d0e0e">
      <UserInfo>
        <DisplayName>Kasia Kokowska</DisplayName>
        <AccountId>18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BD8881F515CA4FA153BB0DAC0DFF5A" ma:contentTypeVersion="6" ma:contentTypeDescription="Create a new document." ma:contentTypeScope="" ma:versionID="593770773eb790c626f7e2b742ded292">
  <xsd:schema xmlns:xsd="http://www.w3.org/2001/XMLSchema" xmlns:xs="http://www.w3.org/2001/XMLSchema" xmlns:p="http://schemas.microsoft.com/office/2006/metadata/properties" xmlns:ns2="f8847d7e-145d-4056-a4da-9a9ccd156fdb" xmlns:ns3="bb9a610c-db1d-437f-be5c-b26c813d0e0e" targetNamespace="http://schemas.microsoft.com/office/2006/metadata/properties" ma:root="true" ma:fieldsID="8a5d6abb05bbe5d7577e9a3bcfd62c64" ns2:_="" ns3:_="">
    <xsd:import namespace="f8847d7e-145d-4056-a4da-9a9ccd156fdb"/>
    <xsd:import namespace="bb9a610c-db1d-437f-be5c-b26c813d0e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847d7e-145d-4056-a4da-9a9ccd156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a610c-db1d-437f-be5c-b26c813d0e0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1CA1DA-1D8E-49CB-A8C6-9D7022DD69DB}">
  <ds:schemaRefs>
    <ds:schemaRef ds:uri="http://purl.org/dc/terms/"/>
    <ds:schemaRef ds:uri="f8847d7e-145d-4056-a4da-9a9ccd156fdb"/>
    <ds:schemaRef ds:uri="bb9a610c-db1d-437f-be5c-b26c813d0e0e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3CA2681-0BDB-4C89-B3FA-9B8B9AB39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82757E-B5E5-4638-8601-50B7668DA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847d7e-145d-4056-a4da-9a9ccd156fdb"/>
    <ds:schemaRef ds:uri="bb9a610c-db1d-437f-be5c-b26c813d0e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of Informatics PowerPoint Template</Template>
  <TotalTime>12044</TotalTime>
  <Words>2146</Words>
  <Application>Microsoft Office PowerPoint</Application>
  <PresentationFormat>Widescreen</PresentationFormat>
  <Paragraphs>344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Cambria Math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Google Achieved?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Joschka Roffe</dc:creator>
  <cp:lastModifiedBy>Joschka Roffe</cp:lastModifiedBy>
  <cp:revision>3</cp:revision>
  <dcterms:created xsi:type="dcterms:W3CDTF">2024-11-09T12:07:04Z</dcterms:created>
  <dcterms:modified xsi:type="dcterms:W3CDTF">2025-11-12T20:23:36Z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0x01010098BD8881F515CA4FA153BB0DAC0DFF5A</vt:lpwstr>
  </property>
</Properties>
</file>